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3"/>
  </p:notesMasterIdLst>
  <p:handoutMasterIdLst>
    <p:handoutMasterId r:id="rId154"/>
  </p:handoutMasterIdLst>
  <p:sldIdLst>
    <p:sldId id="529" r:id="rId2"/>
    <p:sldId id="535" r:id="rId3"/>
    <p:sldId id="548" r:id="rId4"/>
    <p:sldId id="531" r:id="rId5"/>
    <p:sldId id="485" r:id="rId6"/>
    <p:sldId id="486" r:id="rId7"/>
    <p:sldId id="574" r:id="rId8"/>
    <p:sldId id="487" r:id="rId9"/>
    <p:sldId id="490" r:id="rId10"/>
    <p:sldId id="491" r:id="rId11"/>
    <p:sldId id="492" r:id="rId12"/>
    <p:sldId id="493" r:id="rId13"/>
    <p:sldId id="494" r:id="rId14"/>
    <p:sldId id="495" r:id="rId15"/>
    <p:sldId id="496" r:id="rId16"/>
    <p:sldId id="497" r:id="rId17"/>
    <p:sldId id="498" r:id="rId18"/>
    <p:sldId id="499" r:id="rId19"/>
    <p:sldId id="536" r:id="rId20"/>
    <p:sldId id="500" r:id="rId21"/>
    <p:sldId id="501" r:id="rId22"/>
    <p:sldId id="962" r:id="rId23"/>
    <p:sldId id="575" r:id="rId24"/>
    <p:sldId id="502" r:id="rId25"/>
    <p:sldId id="326" r:id="rId26"/>
    <p:sldId id="325" r:id="rId27"/>
    <p:sldId id="341" r:id="rId28"/>
    <p:sldId id="342" r:id="rId29"/>
    <p:sldId id="532" r:id="rId30"/>
    <p:sldId id="983" r:id="rId31"/>
    <p:sldId id="982" r:id="rId32"/>
    <p:sldId id="984" r:id="rId33"/>
    <p:sldId id="981" r:id="rId34"/>
    <p:sldId id="963" r:id="rId35"/>
    <p:sldId id="964" r:id="rId36"/>
    <p:sldId id="503" r:id="rId37"/>
    <p:sldId id="504" r:id="rId38"/>
    <p:sldId id="540" r:id="rId39"/>
    <p:sldId id="539" r:id="rId40"/>
    <p:sldId id="538" r:id="rId41"/>
    <p:sldId id="505" r:id="rId42"/>
    <p:sldId id="537" r:id="rId43"/>
    <p:sldId id="506" r:id="rId44"/>
    <p:sldId id="507" r:id="rId45"/>
    <p:sldId id="508" r:id="rId46"/>
    <p:sldId id="509" r:id="rId47"/>
    <p:sldId id="533" r:id="rId48"/>
    <p:sldId id="510" r:id="rId49"/>
    <p:sldId id="511" r:id="rId50"/>
    <p:sldId id="512" r:id="rId51"/>
    <p:sldId id="534" r:id="rId52"/>
    <p:sldId id="514" r:id="rId53"/>
    <p:sldId id="515" r:id="rId54"/>
    <p:sldId id="517" r:id="rId55"/>
    <p:sldId id="546" r:id="rId56"/>
    <p:sldId id="518" r:id="rId57"/>
    <p:sldId id="519" r:id="rId58"/>
    <p:sldId id="520" r:id="rId59"/>
    <p:sldId id="521" r:id="rId60"/>
    <p:sldId id="522" r:id="rId61"/>
    <p:sldId id="969" r:id="rId62"/>
    <p:sldId id="549" r:id="rId63"/>
    <p:sldId id="523" r:id="rId64"/>
    <p:sldId id="524" r:id="rId65"/>
    <p:sldId id="525" r:id="rId66"/>
    <p:sldId id="526" r:id="rId67"/>
    <p:sldId id="527" r:id="rId68"/>
    <p:sldId id="528" r:id="rId69"/>
    <p:sldId id="385" r:id="rId70"/>
    <p:sldId id="384" r:id="rId71"/>
    <p:sldId id="407" r:id="rId72"/>
    <p:sldId id="408" r:id="rId73"/>
    <p:sldId id="409" r:id="rId74"/>
    <p:sldId id="410" r:id="rId75"/>
    <p:sldId id="411" r:id="rId76"/>
    <p:sldId id="550" r:id="rId77"/>
    <p:sldId id="412" r:id="rId78"/>
    <p:sldId id="968" r:id="rId79"/>
    <p:sldId id="413" r:id="rId80"/>
    <p:sldId id="414" r:id="rId81"/>
    <p:sldId id="965" r:id="rId82"/>
    <p:sldId id="415" r:id="rId83"/>
    <p:sldId id="416" r:id="rId84"/>
    <p:sldId id="417" r:id="rId85"/>
    <p:sldId id="418" r:id="rId86"/>
    <p:sldId id="420" r:id="rId87"/>
    <p:sldId id="421" r:id="rId88"/>
    <p:sldId id="422" r:id="rId89"/>
    <p:sldId id="423" r:id="rId90"/>
    <p:sldId id="424" r:id="rId91"/>
    <p:sldId id="425" r:id="rId92"/>
    <p:sldId id="547" r:id="rId93"/>
    <p:sldId id="970" r:id="rId94"/>
    <p:sldId id="389" r:id="rId95"/>
    <p:sldId id="551" r:id="rId96"/>
    <p:sldId id="427" r:id="rId97"/>
    <p:sldId id="966" r:id="rId98"/>
    <p:sldId id="967" r:id="rId99"/>
    <p:sldId id="555" r:id="rId100"/>
    <p:sldId id="554" r:id="rId101"/>
    <p:sldId id="567" r:id="rId102"/>
    <p:sldId id="568" r:id="rId103"/>
    <p:sldId id="557" r:id="rId104"/>
    <p:sldId id="558" r:id="rId105"/>
    <p:sldId id="572" r:id="rId106"/>
    <p:sldId id="569" r:id="rId107"/>
    <p:sldId id="570" r:id="rId108"/>
    <p:sldId id="571" r:id="rId109"/>
    <p:sldId id="433" r:id="rId110"/>
    <p:sldId id="562" r:id="rId111"/>
    <p:sldId id="436" r:id="rId112"/>
    <p:sldId id="430" r:id="rId113"/>
    <p:sldId id="563" r:id="rId114"/>
    <p:sldId id="440" r:id="rId115"/>
    <p:sldId id="441" r:id="rId116"/>
    <p:sldId id="471" r:id="rId117"/>
    <p:sldId id="470" r:id="rId118"/>
    <p:sldId id="542" r:id="rId119"/>
    <p:sldId id="469" r:id="rId120"/>
    <p:sldId id="468" r:id="rId121"/>
    <p:sldId id="442" r:id="rId122"/>
    <p:sldId id="475" r:id="rId123"/>
    <p:sldId id="474" r:id="rId124"/>
    <p:sldId id="473" r:id="rId125"/>
    <p:sldId id="472" r:id="rId126"/>
    <p:sldId id="443" r:id="rId127"/>
    <p:sldId id="543" r:id="rId128"/>
    <p:sldId id="573" r:id="rId129"/>
    <p:sldId id="445" r:id="rId130"/>
    <p:sldId id="565" r:id="rId131"/>
    <p:sldId id="566" r:id="rId132"/>
    <p:sldId id="446" r:id="rId133"/>
    <p:sldId id="478" r:id="rId134"/>
    <p:sldId id="438" r:id="rId135"/>
    <p:sldId id="448" r:id="rId136"/>
    <p:sldId id="484" r:id="rId137"/>
    <p:sldId id="483" r:id="rId138"/>
    <p:sldId id="482" r:id="rId139"/>
    <p:sldId id="481" r:id="rId140"/>
    <p:sldId id="480" r:id="rId141"/>
    <p:sldId id="971" r:id="rId142"/>
    <p:sldId id="972" r:id="rId143"/>
    <p:sldId id="973" r:id="rId144"/>
    <p:sldId id="974" r:id="rId145"/>
    <p:sldId id="975" r:id="rId146"/>
    <p:sldId id="976" r:id="rId147"/>
    <p:sldId id="977" r:id="rId148"/>
    <p:sldId id="978" r:id="rId149"/>
    <p:sldId id="979" r:id="rId150"/>
    <p:sldId id="450" r:id="rId151"/>
    <p:sldId id="980" r:id="rId1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4" autoAdjust="0"/>
    <p:restoredTop sz="92884" autoAdjust="0"/>
  </p:normalViewPr>
  <p:slideViewPr>
    <p:cSldViewPr>
      <p:cViewPr varScale="1">
        <p:scale>
          <a:sx n="105" d="100"/>
          <a:sy n="105" d="100"/>
        </p:scale>
        <p:origin x="403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844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C9036-DD05-4718-862E-3BBE0F888C5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01F9EAA-FF5D-4CE9-B69B-426B19983D66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>
              <a:latin typeface="Barmeno ExtraBold" panose="020B0500000000000000" pitchFamily="34" charset="0"/>
            </a:rPr>
            <a:t>Strong</a:t>
          </a:r>
        </a:p>
      </dgm:t>
    </dgm:pt>
    <dgm:pt modelId="{75D2E19E-64F4-4E10-995E-726C835600EE}" type="parTrans" cxnId="{34F6AAC8-799D-4442-966F-6ED95C020813}">
      <dgm:prSet/>
      <dgm:spPr/>
      <dgm:t>
        <a:bodyPr/>
        <a:lstStyle/>
        <a:p>
          <a:endParaRPr lang="en-US">
            <a:latin typeface="Barmeno ExtraBold" panose="020B0500000000000000" pitchFamily="34" charset="0"/>
          </a:endParaRPr>
        </a:p>
      </dgm:t>
    </dgm:pt>
    <dgm:pt modelId="{3142AD73-54BA-4392-AD27-39274D4E799D}" type="sibTrans" cxnId="{34F6AAC8-799D-4442-966F-6ED95C020813}">
      <dgm:prSet/>
      <dgm:spPr/>
      <dgm:t>
        <a:bodyPr/>
        <a:lstStyle/>
        <a:p>
          <a:endParaRPr lang="en-US">
            <a:latin typeface="Barmeno ExtraBold" panose="020B0500000000000000" pitchFamily="34" charset="0"/>
          </a:endParaRPr>
        </a:p>
      </dgm:t>
    </dgm:pt>
    <dgm:pt modelId="{C54E16FA-9783-423D-B9A6-C14970D32969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>
              <a:latin typeface="Barmeno ExtraBold" panose="020B0500000000000000" pitchFamily="34" charset="0"/>
            </a:rPr>
            <a:t>Bounded</a:t>
          </a:r>
        </a:p>
        <a:p>
          <a:r>
            <a:rPr lang="en-US" dirty="0">
              <a:latin typeface="Barmeno ExtraBold" panose="020B0500000000000000" pitchFamily="34" charset="0"/>
            </a:rPr>
            <a:t>staleness</a:t>
          </a:r>
        </a:p>
      </dgm:t>
    </dgm:pt>
    <dgm:pt modelId="{4809D7CE-1B9A-4A1C-9BB0-699C73EC9F73}" type="parTrans" cxnId="{2F1F716E-4FD2-4882-BBF9-F9D82C149B3A}">
      <dgm:prSet/>
      <dgm:spPr/>
      <dgm:t>
        <a:bodyPr/>
        <a:lstStyle/>
        <a:p>
          <a:endParaRPr lang="en-US">
            <a:latin typeface="Barmeno ExtraBold" panose="020B0500000000000000" pitchFamily="34" charset="0"/>
          </a:endParaRPr>
        </a:p>
      </dgm:t>
    </dgm:pt>
    <dgm:pt modelId="{9C02171C-4E7B-4BA0-AE1E-59269DEFEE29}" type="sibTrans" cxnId="{2F1F716E-4FD2-4882-BBF9-F9D82C149B3A}">
      <dgm:prSet/>
      <dgm:spPr/>
      <dgm:t>
        <a:bodyPr/>
        <a:lstStyle/>
        <a:p>
          <a:endParaRPr lang="en-US">
            <a:latin typeface="Barmeno ExtraBold" panose="020B0500000000000000" pitchFamily="34" charset="0"/>
          </a:endParaRPr>
        </a:p>
      </dgm:t>
    </dgm:pt>
    <dgm:pt modelId="{A1ABA784-80B3-4420-A471-642B19DBD1ED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Barmeno ExtraBold" panose="020B0500000000000000" pitchFamily="34" charset="0"/>
            </a:rPr>
            <a:t>Session</a:t>
          </a:r>
        </a:p>
      </dgm:t>
    </dgm:pt>
    <dgm:pt modelId="{08B47C5A-57DE-48F9-A3CF-15FD95A294E0}" type="parTrans" cxnId="{08E14132-E0FA-4F51-B665-07B6C782F9B1}">
      <dgm:prSet/>
      <dgm:spPr/>
      <dgm:t>
        <a:bodyPr/>
        <a:lstStyle/>
        <a:p>
          <a:endParaRPr lang="en-US">
            <a:latin typeface="Barmeno ExtraBold" panose="020B0500000000000000" pitchFamily="34" charset="0"/>
          </a:endParaRPr>
        </a:p>
      </dgm:t>
    </dgm:pt>
    <dgm:pt modelId="{00020896-7947-499B-B85E-68B3F02BEEDB}" type="sibTrans" cxnId="{08E14132-E0FA-4F51-B665-07B6C782F9B1}">
      <dgm:prSet/>
      <dgm:spPr/>
      <dgm:t>
        <a:bodyPr/>
        <a:lstStyle/>
        <a:p>
          <a:endParaRPr lang="en-US">
            <a:latin typeface="Barmeno ExtraBold" panose="020B0500000000000000" pitchFamily="34" charset="0"/>
          </a:endParaRPr>
        </a:p>
      </dgm:t>
    </dgm:pt>
    <dgm:pt modelId="{0C19785D-C757-4849-BE32-09919B81527D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>
              <a:latin typeface="Barmeno ExtraBold" panose="020B0500000000000000" pitchFamily="34" charset="0"/>
            </a:rPr>
            <a:t>Consistent</a:t>
          </a:r>
        </a:p>
        <a:p>
          <a:r>
            <a:rPr lang="en-US" dirty="0">
              <a:latin typeface="Barmeno ExtraBold" panose="020B0500000000000000" pitchFamily="34" charset="0"/>
            </a:rPr>
            <a:t>Prefix</a:t>
          </a:r>
        </a:p>
      </dgm:t>
    </dgm:pt>
    <dgm:pt modelId="{FE336596-C3A6-4696-B5DB-F1519A186F40}" type="parTrans" cxnId="{29D40D75-C449-471C-9368-CAEE82975E57}">
      <dgm:prSet/>
      <dgm:spPr/>
      <dgm:t>
        <a:bodyPr/>
        <a:lstStyle/>
        <a:p>
          <a:endParaRPr lang="en-US">
            <a:latin typeface="Barmeno ExtraBold" panose="020B0500000000000000" pitchFamily="34" charset="0"/>
          </a:endParaRPr>
        </a:p>
      </dgm:t>
    </dgm:pt>
    <dgm:pt modelId="{41176CC4-B06E-436A-9216-5833E7FCB5D1}" type="sibTrans" cxnId="{29D40D75-C449-471C-9368-CAEE82975E57}">
      <dgm:prSet/>
      <dgm:spPr/>
      <dgm:t>
        <a:bodyPr/>
        <a:lstStyle/>
        <a:p>
          <a:endParaRPr lang="en-US">
            <a:latin typeface="Barmeno ExtraBold" panose="020B0500000000000000" pitchFamily="34" charset="0"/>
          </a:endParaRPr>
        </a:p>
      </dgm:t>
    </dgm:pt>
    <dgm:pt modelId="{B2DD030B-04E7-40C5-A54E-61F92CD605C1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Barmeno ExtraBold" panose="020B0500000000000000" pitchFamily="34" charset="0"/>
            </a:rPr>
            <a:t>Eventual</a:t>
          </a:r>
        </a:p>
      </dgm:t>
    </dgm:pt>
    <dgm:pt modelId="{65202295-0EB3-4BF5-A33A-E208A2925C88}" type="parTrans" cxnId="{95DA64DC-7B9A-4C0F-87BC-4905E9D11C2E}">
      <dgm:prSet/>
      <dgm:spPr/>
      <dgm:t>
        <a:bodyPr/>
        <a:lstStyle/>
        <a:p>
          <a:endParaRPr lang="en-US">
            <a:latin typeface="Barmeno ExtraBold" panose="020B0500000000000000" pitchFamily="34" charset="0"/>
          </a:endParaRPr>
        </a:p>
      </dgm:t>
    </dgm:pt>
    <dgm:pt modelId="{1A99C26E-8D36-4E99-9BB0-8B57B55E9659}" type="sibTrans" cxnId="{95DA64DC-7B9A-4C0F-87BC-4905E9D11C2E}">
      <dgm:prSet/>
      <dgm:spPr/>
      <dgm:t>
        <a:bodyPr/>
        <a:lstStyle/>
        <a:p>
          <a:endParaRPr lang="en-US">
            <a:latin typeface="Barmeno ExtraBold" panose="020B0500000000000000" pitchFamily="34" charset="0"/>
          </a:endParaRPr>
        </a:p>
      </dgm:t>
    </dgm:pt>
    <dgm:pt modelId="{5309BB48-6E64-4A19-A223-7391D19DD839}" type="pres">
      <dgm:prSet presAssocID="{90CC9036-DD05-4718-862E-3BBE0F888C5E}" presName="Name0" presStyleCnt="0">
        <dgm:presLayoutVars>
          <dgm:dir/>
          <dgm:animLvl val="lvl"/>
          <dgm:resizeHandles val="exact"/>
        </dgm:presLayoutVars>
      </dgm:prSet>
      <dgm:spPr/>
    </dgm:pt>
    <dgm:pt modelId="{950AAA37-4747-447B-B308-E4CBD58E6773}" type="pres">
      <dgm:prSet presAssocID="{301F9EAA-FF5D-4CE9-B69B-426B19983D6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4CAFDF0-8FBE-4112-A9A1-4B1D8E5DD3B0}" type="pres">
      <dgm:prSet presAssocID="{3142AD73-54BA-4392-AD27-39274D4E799D}" presName="parTxOnlySpace" presStyleCnt="0"/>
      <dgm:spPr/>
    </dgm:pt>
    <dgm:pt modelId="{76E87D00-1D03-40FE-9BC3-9C2B492F007A}" type="pres">
      <dgm:prSet presAssocID="{C54E16FA-9783-423D-B9A6-C14970D32969}" presName="parTxOnly" presStyleLbl="node1" presStyleIdx="1" presStyleCnt="5" custScaleY="92970">
        <dgm:presLayoutVars>
          <dgm:chMax val="0"/>
          <dgm:chPref val="0"/>
          <dgm:bulletEnabled val="1"/>
        </dgm:presLayoutVars>
      </dgm:prSet>
      <dgm:spPr/>
    </dgm:pt>
    <dgm:pt modelId="{7DAA1FB2-4C27-4075-8AA3-FDFE986E51A5}" type="pres">
      <dgm:prSet presAssocID="{9C02171C-4E7B-4BA0-AE1E-59269DEFEE29}" presName="parTxOnlySpace" presStyleCnt="0"/>
      <dgm:spPr/>
    </dgm:pt>
    <dgm:pt modelId="{2E0E0AE1-920D-4ED9-9CCB-E05B2BF650EA}" type="pres">
      <dgm:prSet presAssocID="{A1ABA784-80B3-4420-A471-642B19DBD1E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D4D4AD0-4383-4187-9C34-7CA590866FF2}" type="pres">
      <dgm:prSet presAssocID="{00020896-7947-499B-B85E-68B3F02BEEDB}" presName="parTxOnlySpace" presStyleCnt="0"/>
      <dgm:spPr/>
    </dgm:pt>
    <dgm:pt modelId="{83EDF94E-1AF4-4744-8D33-C312C7108619}" type="pres">
      <dgm:prSet presAssocID="{0C19785D-C757-4849-BE32-09919B81527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EC8BF40-D117-4129-9ECA-63E6EE191CDD}" type="pres">
      <dgm:prSet presAssocID="{41176CC4-B06E-436A-9216-5833E7FCB5D1}" presName="parTxOnlySpace" presStyleCnt="0"/>
      <dgm:spPr/>
    </dgm:pt>
    <dgm:pt modelId="{17DF19D2-3C62-4F09-A2E3-81F5B0563508}" type="pres">
      <dgm:prSet presAssocID="{B2DD030B-04E7-40C5-A54E-61F92CD605C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C563705-B72E-498A-A8F0-022956564F45}" type="presOf" srcId="{301F9EAA-FF5D-4CE9-B69B-426B19983D66}" destId="{950AAA37-4747-447B-B308-E4CBD58E6773}" srcOrd="0" destOrd="0" presId="urn:microsoft.com/office/officeart/2005/8/layout/chevron1"/>
    <dgm:cxn modelId="{FF060E15-F860-4C70-AF3D-8874B4C3CD93}" type="presOf" srcId="{A1ABA784-80B3-4420-A471-642B19DBD1ED}" destId="{2E0E0AE1-920D-4ED9-9CCB-E05B2BF650EA}" srcOrd="0" destOrd="0" presId="urn:microsoft.com/office/officeart/2005/8/layout/chevron1"/>
    <dgm:cxn modelId="{3E7C7C1C-8C05-476A-A9AC-BE2524E321CC}" type="presOf" srcId="{90CC9036-DD05-4718-862E-3BBE0F888C5E}" destId="{5309BB48-6E64-4A19-A223-7391D19DD839}" srcOrd="0" destOrd="0" presId="urn:microsoft.com/office/officeart/2005/8/layout/chevron1"/>
    <dgm:cxn modelId="{08E14132-E0FA-4F51-B665-07B6C782F9B1}" srcId="{90CC9036-DD05-4718-862E-3BBE0F888C5E}" destId="{A1ABA784-80B3-4420-A471-642B19DBD1ED}" srcOrd="2" destOrd="0" parTransId="{08B47C5A-57DE-48F9-A3CF-15FD95A294E0}" sibTransId="{00020896-7947-499B-B85E-68B3F02BEEDB}"/>
    <dgm:cxn modelId="{2F1F716E-4FD2-4882-BBF9-F9D82C149B3A}" srcId="{90CC9036-DD05-4718-862E-3BBE0F888C5E}" destId="{C54E16FA-9783-423D-B9A6-C14970D32969}" srcOrd="1" destOrd="0" parTransId="{4809D7CE-1B9A-4A1C-9BB0-699C73EC9F73}" sibTransId="{9C02171C-4E7B-4BA0-AE1E-59269DEFEE29}"/>
    <dgm:cxn modelId="{29D40D75-C449-471C-9368-CAEE82975E57}" srcId="{90CC9036-DD05-4718-862E-3BBE0F888C5E}" destId="{0C19785D-C757-4849-BE32-09919B81527D}" srcOrd="3" destOrd="0" parTransId="{FE336596-C3A6-4696-B5DB-F1519A186F40}" sibTransId="{41176CC4-B06E-436A-9216-5833E7FCB5D1}"/>
    <dgm:cxn modelId="{9194179D-AC77-47C7-B0F7-F74DC66DB61A}" type="presOf" srcId="{B2DD030B-04E7-40C5-A54E-61F92CD605C1}" destId="{17DF19D2-3C62-4F09-A2E3-81F5B0563508}" srcOrd="0" destOrd="0" presId="urn:microsoft.com/office/officeart/2005/8/layout/chevron1"/>
    <dgm:cxn modelId="{654AB4B2-9430-4197-81E2-FAE6E4118768}" type="presOf" srcId="{0C19785D-C757-4849-BE32-09919B81527D}" destId="{83EDF94E-1AF4-4744-8D33-C312C7108619}" srcOrd="0" destOrd="0" presId="urn:microsoft.com/office/officeart/2005/8/layout/chevron1"/>
    <dgm:cxn modelId="{0CC469B6-9DAD-4B1F-A962-B19D3A22E743}" type="presOf" srcId="{C54E16FA-9783-423D-B9A6-C14970D32969}" destId="{76E87D00-1D03-40FE-9BC3-9C2B492F007A}" srcOrd="0" destOrd="0" presId="urn:microsoft.com/office/officeart/2005/8/layout/chevron1"/>
    <dgm:cxn modelId="{34F6AAC8-799D-4442-966F-6ED95C020813}" srcId="{90CC9036-DD05-4718-862E-3BBE0F888C5E}" destId="{301F9EAA-FF5D-4CE9-B69B-426B19983D66}" srcOrd="0" destOrd="0" parTransId="{75D2E19E-64F4-4E10-995E-726C835600EE}" sibTransId="{3142AD73-54BA-4392-AD27-39274D4E799D}"/>
    <dgm:cxn modelId="{95DA64DC-7B9A-4C0F-87BC-4905E9D11C2E}" srcId="{90CC9036-DD05-4718-862E-3BBE0F888C5E}" destId="{B2DD030B-04E7-40C5-A54E-61F92CD605C1}" srcOrd="4" destOrd="0" parTransId="{65202295-0EB3-4BF5-A33A-E208A2925C88}" sibTransId="{1A99C26E-8D36-4E99-9BB0-8B57B55E9659}"/>
    <dgm:cxn modelId="{FBD1B744-045D-4D88-9A81-5171BC39D640}" type="presParOf" srcId="{5309BB48-6E64-4A19-A223-7391D19DD839}" destId="{950AAA37-4747-447B-B308-E4CBD58E6773}" srcOrd="0" destOrd="0" presId="urn:microsoft.com/office/officeart/2005/8/layout/chevron1"/>
    <dgm:cxn modelId="{F3201F34-4BCC-4807-8701-39A1FFD1EF1E}" type="presParOf" srcId="{5309BB48-6E64-4A19-A223-7391D19DD839}" destId="{84CAFDF0-8FBE-4112-A9A1-4B1D8E5DD3B0}" srcOrd="1" destOrd="0" presId="urn:microsoft.com/office/officeart/2005/8/layout/chevron1"/>
    <dgm:cxn modelId="{9842C8E8-903D-495C-B0D1-C9D597A28428}" type="presParOf" srcId="{5309BB48-6E64-4A19-A223-7391D19DD839}" destId="{76E87D00-1D03-40FE-9BC3-9C2B492F007A}" srcOrd="2" destOrd="0" presId="urn:microsoft.com/office/officeart/2005/8/layout/chevron1"/>
    <dgm:cxn modelId="{24E47D2F-09C1-404F-8C1B-624F3E80BFDA}" type="presParOf" srcId="{5309BB48-6E64-4A19-A223-7391D19DD839}" destId="{7DAA1FB2-4C27-4075-8AA3-FDFE986E51A5}" srcOrd="3" destOrd="0" presId="urn:microsoft.com/office/officeart/2005/8/layout/chevron1"/>
    <dgm:cxn modelId="{B88F3035-3B71-4612-A77E-7E8437E90DAA}" type="presParOf" srcId="{5309BB48-6E64-4A19-A223-7391D19DD839}" destId="{2E0E0AE1-920D-4ED9-9CCB-E05B2BF650EA}" srcOrd="4" destOrd="0" presId="urn:microsoft.com/office/officeart/2005/8/layout/chevron1"/>
    <dgm:cxn modelId="{093EBAE7-9157-4560-81D5-CEA82A201C3E}" type="presParOf" srcId="{5309BB48-6E64-4A19-A223-7391D19DD839}" destId="{ED4D4AD0-4383-4187-9C34-7CA590866FF2}" srcOrd="5" destOrd="0" presId="urn:microsoft.com/office/officeart/2005/8/layout/chevron1"/>
    <dgm:cxn modelId="{5A1B82CE-5DB4-4E72-B80D-6C39FA3F9113}" type="presParOf" srcId="{5309BB48-6E64-4A19-A223-7391D19DD839}" destId="{83EDF94E-1AF4-4744-8D33-C312C7108619}" srcOrd="6" destOrd="0" presId="urn:microsoft.com/office/officeart/2005/8/layout/chevron1"/>
    <dgm:cxn modelId="{AA378D00-3D15-4867-BCDF-D2B8017FA13A}" type="presParOf" srcId="{5309BB48-6E64-4A19-A223-7391D19DD839}" destId="{EEC8BF40-D117-4129-9ECA-63E6EE191CDD}" srcOrd="7" destOrd="0" presId="urn:microsoft.com/office/officeart/2005/8/layout/chevron1"/>
    <dgm:cxn modelId="{3FD1A1D3-A867-43BC-B85D-472D5D399FCD}" type="presParOf" srcId="{5309BB48-6E64-4A19-A223-7391D19DD839}" destId="{17DF19D2-3C62-4F09-A2E3-81F5B056350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AAA37-4747-447B-B308-E4CBD58E6773}">
      <dsp:nvSpPr>
        <dsp:cNvPr id="0" name=""/>
        <dsp:cNvSpPr/>
      </dsp:nvSpPr>
      <dsp:spPr>
        <a:xfrm>
          <a:off x="2120" y="727397"/>
          <a:ext cx="1887512" cy="755005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rmeno ExtraBold" panose="020B0500000000000000" pitchFamily="34" charset="0"/>
            </a:rPr>
            <a:t>Strong</a:t>
          </a:r>
        </a:p>
      </dsp:txBody>
      <dsp:txXfrm>
        <a:off x="379623" y="727397"/>
        <a:ext cx="1132507" cy="755005"/>
      </dsp:txXfrm>
    </dsp:sp>
    <dsp:sp modelId="{76E87D00-1D03-40FE-9BC3-9C2B492F007A}">
      <dsp:nvSpPr>
        <dsp:cNvPr id="0" name=""/>
        <dsp:cNvSpPr/>
      </dsp:nvSpPr>
      <dsp:spPr>
        <a:xfrm>
          <a:off x="1700882" y="753935"/>
          <a:ext cx="1887512" cy="701928"/>
        </a:xfrm>
        <a:prstGeom prst="chevron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rmeno ExtraBold" panose="020B0500000000000000" pitchFamily="34" charset="0"/>
            </a:rPr>
            <a:t>Bounded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rmeno ExtraBold" panose="020B0500000000000000" pitchFamily="34" charset="0"/>
            </a:rPr>
            <a:t>staleness</a:t>
          </a:r>
        </a:p>
      </dsp:txBody>
      <dsp:txXfrm>
        <a:off x="2051846" y="753935"/>
        <a:ext cx="1185584" cy="701928"/>
      </dsp:txXfrm>
    </dsp:sp>
    <dsp:sp modelId="{2E0E0AE1-920D-4ED9-9CCB-E05B2BF650EA}">
      <dsp:nvSpPr>
        <dsp:cNvPr id="0" name=""/>
        <dsp:cNvSpPr/>
      </dsp:nvSpPr>
      <dsp:spPr>
        <a:xfrm>
          <a:off x="3399643" y="727397"/>
          <a:ext cx="1887512" cy="755005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rmeno ExtraBold" panose="020B0500000000000000" pitchFamily="34" charset="0"/>
            </a:rPr>
            <a:t>Session</a:t>
          </a:r>
        </a:p>
      </dsp:txBody>
      <dsp:txXfrm>
        <a:off x="3777146" y="727397"/>
        <a:ext cx="1132507" cy="755005"/>
      </dsp:txXfrm>
    </dsp:sp>
    <dsp:sp modelId="{83EDF94E-1AF4-4744-8D33-C312C7108619}">
      <dsp:nvSpPr>
        <dsp:cNvPr id="0" name=""/>
        <dsp:cNvSpPr/>
      </dsp:nvSpPr>
      <dsp:spPr>
        <a:xfrm>
          <a:off x="5098405" y="727397"/>
          <a:ext cx="1887512" cy="755005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rmeno ExtraBold" panose="020B0500000000000000" pitchFamily="34" charset="0"/>
            </a:rPr>
            <a:t>Consistent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rmeno ExtraBold" panose="020B0500000000000000" pitchFamily="34" charset="0"/>
            </a:rPr>
            <a:t>Prefix</a:t>
          </a:r>
        </a:p>
      </dsp:txBody>
      <dsp:txXfrm>
        <a:off x="5475908" y="727397"/>
        <a:ext cx="1132507" cy="755005"/>
      </dsp:txXfrm>
    </dsp:sp>
    <dsp:sp modelId="{17DF19D2-3C62-4F09-A2E3-81F5B0563508}">
      <dsp:nvSpPr>
        <dsp:cNvPr id="0" name=""/>
        <dsp:cNvSpPr/>
      </dsp:nvSpPr>
      <dsp:spPr>
        <a:xfrm>
          <a:off x="6797166" y="727397"/>
          <a:ext cx="1887512" cy="755005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Barmeno ExtraBold" panose="020B0500000000000000" pitchFamily="34" charset="0"/>
            </a:rPr>
            <a:t>Eventual</a:t>
          </a:r>
        </a:p>
      </dsp:txBody>
      <dsp:txXfrm>
        <a:off x="7174669" y="727397"/>
        <a:ext cx="1132507" cy="75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02AC6-F045-1A49-B933-8245513712D8}" type="datetimeFigureOut">
              <a:rPr lang="en-US" smtClean="0">
                <a:latin typeface="Arial"/>
              </a:rPr>
              <a:pPr/>
              <a:t>3/1/2019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07DD-A2F4-5547-89A6-C877F0D14440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14401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/>
              </a:defRPr>
            </a:lvl1pPr>
          </a:lstStyle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531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Mashup_(web_application_hybrid)" TargetMode="External"/><Relationship Id="rId3" Type="http://schemas.openxmlformats.org/officeDocument/2006/relationships/hyperlink" Target="http://en.wikipedia.org/wiki/Social_networking_site" TargetMode="External"/><Relationship Id="rId7" Type="http://schemas.openxmlformats.org/officeDocument/2006/relationships/hyperlink" Target="http://en.wikipedia.org/wiki/Web_application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Web_service" TargetMode="External"/><Relationship Id="rId5" Type="http://schemas.openxmlformats.org/officeDocument/2006/relationships/hyperlink" Target="http://en.wikipedia.org/wiki/Video_sharing" TargetMode="External"/><Relationship Id="rId4" Type="http://schemas.openxmlformats.org/officeDocument/2006/relationships/hyperlink" Target="http://en.wikipedia.org/wiki/Wiki" TargetMode="External"/><Relationship Id="rId9" Type="http://schemas.openxmlformats.org/officeDocument/2006/relationships/hyperlink" Target="http://en.wikipedia.org/wiki/Folksonomy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298191-21D1-C640-86A0-7B085F0DA618}" type="slidenum">
              <a:rPr lang="en-US"/>
              <a:pPr/>
              <a:t>1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98672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07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539AC-29BA-9F44-BFD1-294F18804895}" type="slidenum">
              <a:rPr lang="en-US"/>
              <a:pPr/>
              <a:t>15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scalability by adding servers.</a:t>
            </a:r>
          </a:p>
          <a:p>
            <a:r>
              <a:rPr lang="en-US" dirty="0"/>
              <a:t>Example is using browser to talk to SQL Azure</a:t>
            </a:r>
            <a:r>
              <a:rPr lang="en-US" baseline="0" dirty="0"/>
              <a:t> database.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59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539AC-29BA-9F44-BFD1-294F18804895}" type="slidenum">
              <a:rPr lang="en-US"/>
              <a:pPr/>
              <a:t>16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scalability by adding servers.</a:t>
            </a:r>
          </a:p>
        </p:txBody>
      </p:sp>
    </p:spTree>
    <p:extLst>
      <p:ext uri="{BB962C8B-B14F-4D97-AF65-F5344CB8AC3E}">
        <p14:creationId xmlns:p14="http://schemas.microsoft.com/office/powerpoint/2010/main" val="1358362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539AC-29BA-9F44-BFD1-294F18804895}" type="slidenum">
              <a:rPr lang="en-US"/>
              <a:pPr/>
              <a:t>17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scalability by adding servers.</a:t>
            </a:r>
          </a:p>
        </p:txBody>
      </p:sp>
    </p:spTree>
    <p:extLst>
      <p:ext uri="{BB962C8B-B14F-4D97-AF65-F5344CB8AC3E}">
        <p14:creationId xmlns:p14="http://schemas.microsoft.com/office/powerpoint/2010/main" val="9163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539AC-29BA-9F44-BFD1-294F18804895}" type="slidenum">
              <a:rPr lang="en-US"/>
              <a:pPr/>
              <a:t>18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scalability by adding servers.</a:t>
            </a:r>
          </a:p>
        </p:txBody>
      </p:sp>
    </p:spTree>
    <p:extLst>
      <p:ext uri="{BB962C8B-B14F-4D97-AF65-F5344CB8AC3E}">
        <p14:creationId xmlns:p14="http://schemas.microsoft.com/office/powerpoint/2010/main" val="346963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539AC-29BA-9F44-BFD1-294F18804895}" type="slidenum">
              <a:rPr lang="en-US"/>
              <a:pPr/>
              <a:t>19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scalability by adding servers.</a:t>
            </a:r>
          </a:p>
        </p:txBody>
      </p:sp>
    </p:spTree>
    <p:extLst>
      <p:ext uri="{BB962C8B-B14F-4D97-AF65-F5344CB8AC3E}">
        <p14:creationId xmlns:p14="http://schemas.microsoft.com/office/powerpoint/2010/main" val="346963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48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Voldemort</a:t>
            </a:r>
            <a:r>
              <a:rPr lang="en-US" dirty="0"/>
              <a:t> is supported by</a:t>
            </a:r>
            <a:r>
              <a:rPr lang="en-US" baseline="0" dirty="0"/>
              <a:t> </a:t>
            </a:r>
            <a:r>
              <a:rPr lang="en-US" baseline="0" dirty="0" err="1"/>
              <a:t>linkedin</a:t>
            </a:r>
            <a:endParaRPr lang="en-US" baseline="0" dirty="0"/>
          </a:p>
          <a:p>
            <a:endParaRPr lang="en-US" baseline="0" dirty="0"/>
          </a:p>
          <a:p>
            <a:r>
              <a:rPr kumimoji="1" lang="en-US">
                <a:ea typeface="+mn-ea"/>
                <a:cs typeface="+mn-cs"/>
              </a:rPr>
              <a:t>A “document” </a:t>
            </a:r>
            <a:r>
              <a:rPr kumimoji="1" lang="en-US" dirty="0">
                <a:ea typeface="+mn-ea"/>
                <a:cs typeface="+mn-cs"/>
              </a:rPr>
              <a:t>allows </a:t>
            </a:r>
            <a:r>
              <a:rPr kumimoji="1" lang="en-US" b="1" dirty="0">
                <a:ea typeface="+mn-ea"/>
                <a:cs typeface="+mn-cs"/>
              </a:rPr>
              <a:t>values to be nested documents </a:t>
            </a:r>
            <a:r>
              <a:rPr kumimoji="1" lang="en-US" dirty="0">
                <a:ea typeface="+mn-ea"/>
                <a:cs typeface="+mn-cs"/>
              </a:rPr>
              <a:t>or </a:t>
            </a:r>
            <a:r>
              <a:rPr kumimoji="1" lang="en-US" b="1" dirty="0">
                <a:ea typeface="+mn-ea"/>
                <a:cs typeface="+mn-cs"/>
              </a:rPr>
              <a:t>lists</a:t>
            </a:r>
            <a:r>
              <a:rPr kumimoji="1" lang="en-US" dirty="0">
                <a:ea typeface="+mn-ea"/>
                <a:cs typeface="+mn-cs"/>
              </a:rPr>
              <a:t> as well as </a:t>
            </a:r>
            <a:r>
              <a:rPr kumimoji="1" lang="en-US" b="1" dirty="0">
                <a:ea typeface="+mn-ea"/>
                <a:cs typeface="+mn-cs"/>
              </a:rPr>
              <a:t>scalar</a:t>
            </a:r>
            <a:r>
              <a:rPr kumimoji="1" lang="en-US" dirty="0">
                <a:ea typeface="+mn-ea"/>
                <a:cs typeface="+mn-cs"/>
              </a:rPr>
              <a:t> values, and the attribute names are </a:t>
            </a:r>
            <a:r>
              <a:rPr kumimoji="1" lang="en-US" b="1" dirty="0">
                <a:ea typeface="+mn-ea"/>
                <a:cs typeface="+mn-cs"/>
              </a:rPr>
              <a:t>dynamically defined for each document at runtime</a:t>
            </a:r>
            <a:r>
              <a:rPr kumimoji="1" lang="en-US" dirty="0">
                <a:ea typeface="+mn-ea"/>
                <a:cs typeface="+mn-cs"/>
              </a:rPr>
              <a:t>. A document differs from a tuple in that the attributes are not defined in a global schema, and this wider range of values are permitted.</a:t>
            </a:r>
          </a:p>
          <a:p>
            <a:endParaRPr kumimoji="1" lang="en-US" dirty="0">
              <a:ea typeface="+mn-ea"/>
              <a:cs typeface="+mn-cs"/>
            </a:endParaRPr>
          </a:p>
          <a:p>
            <a:r>
              <a:rPr kumimoji="1" lang="en-US">
                <a:ea typeface="+mn-ea"/>
                <a:cs typeface="+mn-cs"/>
              </a:rPr>
              <a:t>An “extensible record” </a:t>
            </a:r>
            <a:r>
              <a:rPr kumimoji="1" lang="en-US" dirty="0">
                <a:ea typeface="+mn-ea"/>
                <a:cs typeface="+mn-cs"/>
              </a:rPr>
              <a:t>is a hybrid between a tuple and a document, where families of attributes are defined in a schema, but new attributes can be added (within an attribute family) on a per-record</a:t>
            </a:r>
          </a:p>
          <a:p>
            <a:r>
              <a:rPr kumimoji="1" lang="en-US" dirty="0">
                <a:ea typeface="+mn-ea"/>
                <a:cs typeface="+mn-cs"/>
              </a:rPr>
              <a:t>basis. Attributes may be list-valued.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5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1092A1-13F6-A445-87D1-FA2328BAC0F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32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1092A1-13F6-A445-87D1-FA2328BAC0F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32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1092A1-13F6-A445-87D1-FA2328BAC0F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3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685D1C-743B-1D41-A69C-C70AA75EEE8E}" type="slidenum">
              <a:rPr lang="en-US"/>
              <a:pPr/>
              <a:t>3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item, say why we are learning about it.</a:t>
            </a:r>
          </a:p>
        </p:txBody>
      </p:sp>
    </p:spTree>
    <p:extLst>
      <p:ext uri="{BB962C8B-B14F-4D97-AF65-F5344CB8AC3E}">
        <p14:creationId xmlns:p14="http://schemas.microsoft.com/office/powerpoint/2010/main" val="711374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1092A1-13F6-A445-87D1-FA2328BAC0F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32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other secondary 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34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Voldemort</a:t>
            </a:r>
            <a:r>
              <a:rPr lang="en-US" dirty="0"/>
              <a:t> is supported by</a:t>
            </a:r>
            <a:r>
              <a:rPr lang="en-US" baseline="0" dirty="0"/>
              <a:t> </a:t>
            </a:r>
            <a:r>
              <a:rPr lang="en-US" baseline="0" dirty="0" err="1"/>
              <a:t>linkedin</a:t>
            </a:r>
            <a:endParaRPr lang="en-US" baseline="0" dirty="0"/>
          </a:p>
          <a:p>
            <a:endParaRPr lang="en-US" baseline="0" dirty="0"/>
          </a:p>
          <a:p>
            <a:r>
              <a:rPr kumimoji="1" lang="en-US">
                <a:ea typeface="+mn-ea"/>
                <a:cs typeface="+mn-cs"/>
              </a:rPr>
              <a:t>A “document” </a:t>
            </a:r>
            <a:r>
              <a:rPr kumimoji="1" lang="en-US" dirty="0">
                <a:ea typeface="+mn-ea"/>
                <a:cs typeface="+mn-cs"/>
              </a:rPr>
              <a:t>allows </a:t>
            </a:r>
            <a:r>
              <a:rPr kumimoji="1" lang="en-US" b="1" dirty="0">
                <a:ea typeface="+mn-ea"/>
                <a:cs typeface="+mn-cs"/>
              </a:rPr>
              <a:t>values to be nested documents </a:t>
            </a:r>
            <a:r>
              <a:rPr kumimoji="1" lang="en-US" dirty="0">
                <a:ea typeface="+mn-ea"/>
                <a:cs typeface="+mn-cs"/>
              </a:rPr>
              <a:t>or </a:t>
            </a:r>
            <a:r>
              <a:rPr kumimoji="1" lang="en-US" b="1" dirty="0">
                <a:ea typeface="+mn-ea"/>
                <a:cs typeface="+mn-cs"/>
              </a:rPr>
              <a:t>lists</a:t>
            </a:r>
            <a:r>
              <a:rPr kumimoji="1" lang="en-US" dirty="0">
                <a:ea typeface="+mn-ea"/>
                <a:cs typeface="+mn-cs"/>
              </a:rPr>
              <a:t> as well as </a:t>
            </a:r>
            <a:r>
              <a:rPr kumimoji="1" lang="en-US" b="1" dirty="0">
                <a:ea typeface="+mn-ea"/>
                <a:cs typeface="+mn-cs"/>
              </a:rPr>
              <a:t>scalar</a:t>
            </a:r>
            <a:r>
              <a:rPr kumimoji="1" lang="en-US" dirty="0">
                <a:ea typeface="+mn-ea"/>
                <a:cs typeface="+mn-cs"/>
              </a:rPr>
              <a:t> values, and the attribute names are </a:t>
            </a:r>
            <a:r>
              <a:rPr kumimoji="1" lang="en-US" b="1" dirty="0">
                <a:ea typeface="+mn-ea"/>
                <a:cs typeface="+mn-cs"/>
              </a:rPr>
              <a:t>dynamically defined for each document at runtime</a:t>
            </a:r>
            <a:r>
              <a:rPr kumimoji="1" lang="en-US" dirty="0">
                <a:ea typeface="+mn-ea"/>
                <a:cs typeface="+mn-cs"/>
              </a:rPr>
              <a:t>. A document differs from a tuple in that the attributes are not defined in a global schema, and this wider range of values are permitted.</a:t>
            </a:r>
          </a:p>
          <a:p>
            <a:endParaRPr kumimoji="1" lang="en-US" dirty="0">
              <a:ea typeface="+mn-ea"/>
              <a:cs typeface="+mn-cs"/>
            </a:endParaRPr>
          </a:p>
          <a:p>
            <a:r>
              <a:rPr kumimoji="1" lang="en-US">
                <a:ea typeface="+mn-ea"/>
                <a:cs typeface="+mn-cs"/>
              </a:rPr>
              <a:t>An “extensible record” </a:t>
            </a:r>
            <a:r>
              <a:rPr kumimoji="1" lang="en-US" dirty="0">
                <a:ea typeface="+mn-ea"/>
                <a:cs typeface="+mn-cs"/>
              </a:rPr>
              <a:t>is a hybrid between a tuple and a document, where families of attributes are defined in a schema, but new attributes can be added (within an attribute family) on a per-record</a:t>
            </a:r>
          </a:p>
          <a:p>
            <a:r>
              <a:rPr kumimoji="1" lang="en-US" dirty="0">
                <a:ea typeface="+mn-ea"/>
                <a:cs typeface="+mn-cs"/>
              </a:rPr>
              <a:t>basis. Attributes may be list-valued.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5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(2/10/16 15:22) -----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1092A1-13F6-A445-87D1-FA2328BAC0FB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32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Voldemort</a:t>
            </a:r>
            <a:r>
              <a:rPr lang="en-US" dirty="0"/>
              <a:t> is supported by</a:t>
            </a:r>
            <a:r>
              <a:rPr lang="en-US" baseline="0" dirty="0"/>
              <a:t> </a:t>
            </a:r>
            <a:r>
              <a:rPr lang="en-US" baseline="0" dirty="0" err="1"/>
              <a:t>linkedin</a:t>
            </a:r>
            <a:endParaRPr lang="en-US" baseline="0" dirty="0"/>
          </a:p>
          <a:p>
            <a:endParaRPr lang="en-US" baseline="0" dirty="0"/>
          </a:p>
          <a:p>
            <a:r>
              <a:rPr kumimoji="1" lang="en-US">
                <a:ea typeface="+mn-ea"/>
                <a:cs typeface="+mn-cs"/>
              </a:rPr>
              <a:t>A “document” </a:t>
            </a:r>
            <a:r>
              <a:rPr kumimoji="1" lang="en-US" dirty="0">
                <a:ea typeface="+mn-ea"/>
                <a:cs typeface="+mn-cs"/>
              </a:rPr>
              <a:t>allows </a:t>
            </a:r>
            <a:r>
              <a:rPr kumimoji="1" lang="en-US" b="1" dirty="0">
                <a:ea typeface="+mn-ea"/>
                <a:cs typeface="+mn-cs"/>
              </a:rPr>
              <a:t>values to be nested documents </a:t>
            </a:r>
            <a:r>
              <a:rPr kumimoji="1" lang="en-US" dirty="0">
                <a:ea typeface="+mn-ea"/>
                <a:cs typeface="+mn-cs"/>
              </a:rPr>
              <a:t>or </a:t>
            </a:r>
            <a:r>
              <a:rPr kumimoji="1" lang="en-US" b="1" dirty="0">
                <a:ea typeface="+mn-ea"/>
                <a:cs typeface="+mn-cs"/>
              </a:rPr>
              <a:t>lists</a:t>
            </a:r>
            <a:r>
              <a:rPr kumimoji="1" lang="en-US" dirty="0">
                <a:ea typeface="+mn-ea"/>
                <a:cs typeface="+mn-cs"/>
              </a:rPr>
              <a:t> as well as </a:t>
            </a:r>
            <a:r>
              <a:rPr kumimoji="1" lang="en-US" b="1" dirty="0">
                <a:ea typeface="+mn-ea"/>
                <a:cs typeface="+mn-cs"/>
              </a:rPr>
              <a:t>scalar</a:t>
            </a:r>
            <a:r>
              <a:rPr kumimoji="1" lang="en-US" dirty="0">
                <a:ea typeface="+mn-ea"/>
                <a:cs typeface="+mn-cs"/>
              </a:rPr>
              <a:t> values, and the attribute names are </a:t>
            </a:r>
            <a:r>
              <a:rPr kumimoji="1" lang="en-US" b="1" dirty="0">
                <a:ea typeface="+mn-ea"/>
                <a:cs typeface="+mn-cs"/>
              </a:rPr>
              <a:t>dynamically defined for each document at runtime</a:t>
            </a:r>
            <a:r>
              <a:rPr kumimoji="1" lang="en-US" dirty="0">
                <a:ea typeface="+mn-ea"/>
                <a:cs typeface="+mn-cs"/>
              </a:rPr>
              <a:t>. A document differs from a tuple in that the attributes are not defined in a global schema, and this wider range of values are permitted.</a:t>
            </a:r>
          </a:p>
          <a:p>
            <a:endParaRPr kumimoji="1" lang="en-US" dirty="0">
              <a:ea typeface="+mn-ea"/>
              <a:cs typeface="+mn-cs"/>
            </a:endParaRPr>
          </a:p>
          <a:p>
            <a:r>
              <a:rPr kumimoji="1" lang="en-US">
                <a:ea typeface="+mn-ea"/>
                <a:cs typeface="+mn-cs"/>
              </a:rPr>
              <a:t>An “extensible record” </a:t>
            </a:r>
            <a:r>
              <a:rPr kumimoji="1" lang="en-US" dirty="0">
                <a:ea typeface="+mn-ea"/>
                <a:cs typeface="+mn-cs"/>
              </a:rPr>
              <a:t>is a hybrid between a tuple and a document, where families of attributes are defined in a schema, but new attributes can be added (within an attribute family) on a per-record</a:t>
            </a:r>
          </a:p>
          <a:p>
            <a:r>
              <a:rPr kumimoji="1" lang="en-US" dirty="0">
                <a:ea typeface="+mn-ea"/>
                <a:cs typeface="+mn-cs"/>
              </a:rPr>
              <a:t>basis. Attributes may be list-valued.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55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dirty="0">
                <a:ea typeface="+mn-ea"/>
                <a:cs typeface="+mn-cs"/>
              </a:rPr>
              <a:t>The column groups must be pre-defined with the</a:t>
            </a:r>
          </a:p>
          <a:p>
            <a:r>
              <a:rPr kumimoji="1" lang="en-US" dirty="0">
                <a:ea typeface="+mn-ea"/>
                <a:cs typeface="+mn-cs"/>
              </a:rPr>
              <a:t>extensible record stores. However, that is not a big</a:t>
            </a:r>
          </a:p>
          <a:p>
            <a:r>
              <a:rPr kumimoji="1" lang="en-US" dirty="0">
                <a:ea typeface="+mn-ea"/>
                <a:cs typeface="+mn-cs"/>
              </a:rPr>
              <a:t>constraint, as new attributes can be defined at any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78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298191-21D1-C640-86A0-7B085F0DA618}" type="slidenum">
              <a:rPr lang="en-US"/>
              <a:pPr/>
              <a:t>51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898672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43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51EC95-F23B-E346-B9C4-B392E75FFBC9}" type="slidenum">
              <a:rPr lang="en-US"/>
              <a:pPr/>
              <a:t>54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http://</a:t>
            </a:r>
            <a:r>
              <a:rPr lang="en-US" dirty="0" err="1"/>
              <a:t>www.tutorialspoint.com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/</a:t>
            </a:r>
            <a:r>
              <a:rPr lang="en-US" dirty="0" err="1"/>
              <a:t>json_quick_guide.htm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08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CDCD8B-4979-D14C-A86A-5FCA8721FDE3}" type="slidenum">
              <a:rPr lang="en-US"/>
              <a:pPr/>
              <a:t>56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http://</a:t>
            </a:r>
            <a:r>
              <a:rPr lang="en-US" dirty="0" err="1"/>
              <a:t>www.tutorialspoint.com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/</a:t>
            </a:r>
            <a:r>
              <a:rPr lang="en-US" dirty="0" err="1"/>
              <a:t>json_quick_guide.htm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30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www.tutorialspoint.com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/</a:t>
            </a:r>
            <a:r>
              <a:rPr lang="en-US" dirty="0" err="1"/>
              <a:t>json_quick_guide.htm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574F7E-4326-EB4C-8A0C-36377C08E2B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35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hlinkClick r:id="rId3" tooltip="Social networking site"/>
              </a:rPr>
              <a:t>social networking sites</a:t>
            </a:r>
            <a:r>
              <a:rPr lang="en-US" sz="2000" dirty="0">
                <a:solidFill>
                  <a:schemeClr val="tx1"/>
                </a:solidFill>
              </a:rPr>
              <a:t>, blogs, </a:t>
            </a:r>
            <a:r>
              <a:rPr lang="en-US" sz="2000" dirty="0">
                <a:solidFill>
                  <a:schemeClr val="tx1"/>
                </a:solidFill>
                <a:hlinkClick r:id="rId4" tooltip="Wiki"/>
              </a:rPr>
              <a:t>wikis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  <a:hlinkClick r:id="rId5" tooltip="Video sharing"/>
              </a:rPr>
              <a:t>video sharing</a:t>
            </a:r>
            <a:r>
              <a:rPr lang="en-US" sz="2000" dirty="0">
                <a:solidFill>
                  <a:schemeClr val="tx1"/>
                </a:solidFill>
              </a:rPr>
              <a:t> sites, </a:t>
            </a:r>
            <a:r>
              <a:rPr lang="en-US" sz="2000" dirty="0">
                <a:solidFill>
                  <a:schemeClr val="tx1"/>
                </a:solidFill>
                <a:hlinkClick r:id="rId6" tooltip="Web service"/>
              </a:rPr>
              <a:t>hosted services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  <a:hlinkClick r:id="rId7" tooltip="Web application"/>
              </a:rPr>
              <a:t>web applications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  <a:hlinkClick r:id="rId8" tooltip="Mashup (web application hybrid)"/>
              </a:rPr>
              <a:t>mashups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chemeClr val="tx1"/>
                </a:solidFill>
                <a:hlinkClick r:id="rId9" tooltip="Folksonomy"/>
              </a:rPr>
              <a:t>folksonomies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4E7D1-EE80-F649-9228-971F3B05FF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43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www.tutorialspoint.com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/</a:t>
            </a:r>
            <a:r>
              <a:rPr lang="en-US" dirty="0" err="1"/>
              <a:t>json_quick_guide.htm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574F7E-4326-EB4C-8A0C-36377C08E2B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67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6B726-52FF-4C45-B4AA-93A661A5D64F}" type="slidenum">
              <a:rPr lang="en-US"/>
              <a:pPr/>
              <a:t>60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66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6B726-52FF-4C45-B4AA-93A661A5D64F}" type="slidenum">
              <a:rPr lang="en-US"/>
              <a:pPr/>
              <a:t>61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53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6B726-52FF-4C45-B4AA-93A661A5D64F}" type="slidenum">
              <a:rPr lang="en-US"/>
              <a:pPr/>
              <a:t>62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25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C3AE84-F11D-BC4A-908E-36FFC53A82A6}" type="slidenum">
              <a:rPr lang="en-US"/>
              <a:pPr/>
              <a:t>63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err="1"/>
              <a:t>Semistructured</a:t>
            </a:r>
            <a:r>
              <a:rPr lang="en-US" dirty="0"/>
              <a:t> data: schema</a:t>
            </a:r>
            <a:r>
              <a:rPr lang="en-US" baseline="0" dirty="0"/>
              <a:t> is implied by the data rather than being declared separately from the data. Schema can vary arbitrarily both over time and within a single database.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45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5C7E10-FCA4-904B-BED7-2F764EC23FD2}" type="slidenum">
              <a:rPr lang="en-US"/>
              <a:pPr/>
              <a:t>64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453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4E8852-54D8-C74A-B266-F3F7CDF3DBCB}" type="slidenum">
              <a:rPr lang="en-US"/>
              <a:pPr/>
              <a:t>65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27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61D13D-4BC0-0446-8A5A-970CEC8FDCB0}" type="slidenum">
              <a:rPr lang="en-US"/>
              <a:pPr/>
              <a:t>66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5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B3543A-6330-FB45-BED4-D6EBEE43266E}" type="slidenum">
              <a:rPr lang="en-US"/>
              <a:pPr/>
              <a:t>67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3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404269-AFAC-8F4B-9469-82B7A3237135}" type="slidenum">
              <a:rPr lang="en-US"/>
              <a:pPr/>
              <a:t>68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66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539AC-29BA-9F44-BFD1-294F18804895}" type="slidenum">
              <a:rPr lang="en-US"/>
              <a:pPr/>
              <a:t>9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92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got the ordering of clauses right!!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1567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Note: we</a:t>
            </a:r>
            <a:r>
              <a:rPr lang="en-US" baseline="0"/>
              <a:t> haven’t covered indexes yet at this point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018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we</a:t>
            </a:r>
            <a:r>
              <a:rPr lang="en-US" baseline="0" dirty="0"/>
              <a:t> haven’t covered indexes yet at this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8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like SQL. We go through every element in the collection world and bind each element as x, and return </a:t>
            </a:r>
            <a:r>
              <a:rPr lang="en-US" dirty="0" err="1"/>
              <a:t>x.mondial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14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didn’t have this problem in SQL before as there are no nested relations thanks to 1NF!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74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nested loop semantics from SQL!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BC830F-C79C-F047-B9FB-FF592F19C2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3534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nested loop semantics from SQL!</a:t>
            </a:r>
          </a:p>
          <a:p>
            <a:endParaRPr lang="en-US" dirty="0"/>
          </a:p>
          <a:p>
            <a:r>
              <a:rPr lang="en-US" dirty="0"/>
              <a:t>Except that here we are only joining each x with its own </a:t>
            </a:r>
            <a:r>
              <a:rPr lang="en-US" dirty="0" err="1"/>
              <a:t>x.B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BC830F-C79C-F047-B9FB-FF592F19C2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477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094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didn’t have this problem in SQL before as there are no nested relations thanks to 1NF!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434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didn’t have this problem in SQL before as there are no nested relations thanks to 1NF!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BC830F-C79C-F047-B9FB-FF592F19C2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539AC-29BA-9F44-BFD1-294F18804895}" type="slidenum">
              <a:rPr lang="en-US"/>
              <a:pPr/>
              <a:t>10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000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clause can only iterate over collections!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BC830F-C79C-F047-B9FB-FF592F19C2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3088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clause can only iterate over collections!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BC830F-C79C-F047-B9FB-FF592F19C2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5768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clause can only iterate over collections!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BC830F-C79C-F047-B9FB-FF592F19C2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9726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38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939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x.A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y.B</a:t>
            </a:r>
            <a:r>
              <a:rPr lang="en-US" baseline="0" dirty="0"/>
              <a:t>, </a:t>
            </a:r>
            <a:r>
              <a:rPr lang="en-US" baseline="0" dirty="0" err="1"/>
              <a:t>x.G</a:t>
            </a:r>
            <a:endParaRPr lang="en-US" baseline="0" dirty="0"/>
          </a:p>
          <a:p>
            <a:r>
              <a:rPr lang="en-US" baseline="0" dirty="0"/>
              <a:t>From </a:t>
            </a:r>
            <a:r>
              <a:rPr lang="mr-IN" baseline="0" dirty="0"/>
              <a:t>[{'A':'a1', 'F':[{'B':'b1'}, {'B':'b2'}], 'G':[{'C':'c1'}]},</a:t>
            </a:r>
          </a:p>
          <a:p>
            <a:r>
              <a:rPr lang="mr-IN" baseline="0" dirty="0"/>
              <a:t> {'A':'a2', 'F':[{'B':'b3'}, {'B':'b4'},{'B':'b5'}], 'G':[ ]},</a:t>
            </a:r>
          </a:p>
          <a:p>
            <a:r>
              <a:rPr lang="mr-IN" baseline="0" dirty="0"/>
              <a:t> {'A':'a3', 'F':[{'B':'b6'}], 'G':[{'C':'c2'},{'C':'c3'}]}] </a:t>
            </a:r>
            <a:r>
              <a:rPr lang="en-US" baseline="0" dirty="0"/>
              <a:t> x, </a:t>
            </a:r>
            <a:r>
              <a:rPr lang="en-US" baseline="0" dirty="0" err="1"/>
              <a:t>x.F</a:t>
            </a:r>
            <a:r>
              <a:rPr lang="en-US" baseline="0" dirty="0"/>
              <a:t> y;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554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a nested collection with nested array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10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Count(*) counts those that are null! (just like SQL)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582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is a nested collection with nested array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BC830F-C79C-F047-B9FB-FF592F19C2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0223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nulls! The missing fields are simply dropped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23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8B34E-4D02-0B48-927C-573388C3BCF2}" type="slidenum">
              <a:rPr lang="en-US"/>
              <a:pPr/>
              <a:t>11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906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nulls! The missing fields are simply dropped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553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returns a collection that can be subsequently joined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172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6B726-52FF-4C45-B4AA-93A661A5D64F}" type="slidenum">
              <a:rPr lang="en-US"/>
              <a:pPr/>
              <a:t>141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88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6B726-52FF-4C45-B4AA-93A661A5D64F}" type="slidenum">
              <a:rPr lang="en-US"/>
              <a:pPr/>
              <a:t>142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046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6B726-52FF-4C45-B4AA-93A661A5D64F}" type="slidenum">
              <a:rPr lang="en-US"/>
              <a:pPr/>
              <a:t>143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485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6B726-52FF-4C45-B4AA-93A661A5D64F}" type="slidenum">
              <a:rPr lang="en-US"/>
              <a:pPr/>
              <a:t>144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295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6B726-52FF-4C45-B4AA-93A661A5D64F}" type="slidenum">
              <a:rPr lang="en-US"/>
              <a:pPr/>
              <a:t>145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399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6B726-52FF-4C45-B4AA-93A661A5D64F}" type="slidenum">
              <a:rPr lang="en-US"/>
              <a:pPr/>
              <a:t>147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158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6B726-52FF-4C45-B4AA-93A661A5D64F}" type="slidenum">
              <a:rPr lang="en-US"/>
              <a:pPr/>
              <a:t>148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623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6B726-52FF-4C45-B4AA-93A661A5D64F}" type="slidenum">
              <a:rPr lang="en-US"/>
              <a:pPr/>
              <a:t>149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5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8B34E-4D02-0B48-927C-573388C3BCF2}" type="slidenum">
              <a:rPr lang="en-US"/>
              <a:pPr/>
              <a:t>12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418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60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not hard and fast rules!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BC830F-C79C-F047-B9FB-FF592F19C2B3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54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C8B34E-4D02-0B48-927C-573388C3BCF2}" type="slidenum">
              <a:rPr lang="en-US"/>
              <a:pPr/>
              <a:t>13</a:t>
            </a:fld>
            <a:endParaRPr lang="en-US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63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5539AC-29BA-9F44-BFD1-294F18804895}" type="slidenum">
              <a:rPr lang="en-US"/>
              <a:pPr/>
              <a:t>14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scalability by adding servers.</a:t>
            </a:r>
          </a:p>
        </p:txBody>
      </p:sp>
    </p:spTree>
    <p:extLst>
      <p:ext uri="{BB962C8B-B14F-4D97-AF65-F5344CB8AC3E}">
        <p14:creationId xmlns:p14="http://schemas.microsoft.com/office/powerpoint/2010/main" val="16653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</a:lstStyle>
          <a:p>
            <a:pPr>
              <a:defRPr/>
            </a:pPr>
            <a:r>
              <a:rPr lang="de-DE"/>
              <a:t>DATA 514 – 2019wi</a:t>
            </a:r>
            <a:r>
              <a:rPr lang="sv-SE"/>
              <a:t>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</a:lstStyle>
          <a:p>
            <a:pPr>
              <a:defRPr/>
            </a:pPr>
            <a:fld id="{22FF88AD-BC29-DC4B-B0D5-26342B419F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B3780C-FCDE-B042-809A-B4C7F0385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545A8A0-4864-4A48-9BC9-D6EBF0E1B3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  <a:ln/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</a:lstStyle>
          <a:p>
            <a:pPr>
              <a:defRPr/>
            </a:pPr>
            <a:r>
              <a:rPr lang="de-DE" dirty="0"/>
              <a:t>DATA 514- 2019wi</a:t>
            </a:r>
            <a:r>
              <a:rPr lang="sv-SE" dirty="0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E94F5-C6EC-BE43-9E12-4A6DF574C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  <a:lvl2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2pPr>
            <a:lvl3pPr>
              <a:defRPr sz="200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3pPr>
            <a:lvl4pPr>
              <a:defRPr sz="200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4pPr>
            <a:lvl5pPr>
              <a:defRPr sz="200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</a:lstStyle>
          <a:p>
            <a:pPr>
              <a:defRPr/>
            </a:pPr>
            <a:r>
              <a:rPr lang="de-DE" dirty="0"/>
              <a:t>DATA 514- 2019wi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</a:lstStyle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4CF24-3E6E-1044-B972-694A063991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103B36-F520-564B-AA88-E8C30D94B3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61E14-5444-9646-89E7-3F94868DE1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7B48640-841B-4605-AE96-5574F57288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  <a:ln/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</a:lstStyle>
          <a:p>
            <a:pPr>
              <a:defRPr/>
            </a:pPr>
            <a:r>
              <a:rPr lang="de-DE" dirty="0"/>
              <a:t>DATA 514- 2019wi</a:t>
            </a:r>
            <a:r>
              <a:rPr lang="sv-SE" dirty="0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DAE77-BA4C-E64E-B922-0280D18135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75E22-F793-5B46-AE53-F7D3DAC21F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12D011-0445-47AC-B22A-A2E021D68E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  <a:ln/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</a:lstStyle>
          <a:p>
            <a:pPr>
              <a:defRPr/>
            </a:pPr>
            <a:r>
              <a:rPr lang="de-DE" dirty="0"/>
              <a:t>DATA 514- 2019wi</a:t>
            </a:r>
            <a:r>
              <a:rPr lang="sv-SE" dirty="0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7339CE-7EB7-CB4C-A3D7-2A66CC012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B07A8-AD1F-C740-BF58-2CC615205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B174E84-8F69-4F32-A32A-CABCA01BE8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  <a:ln/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defRPr>
            </a:lvl1pPr>
          </a:lstStyle>
          <a:p>
            <a:pPr>
              <a:defRPr/>
            </a:pPr>
            <a:r>
              <a:rPr lang="de-DE" dirty="0"/>
              <a:t>DATA 514- 2019wi</a:t>
            </a:r>
            <a:r>
              <a:rPr lang="sv-SE" dirty="0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4008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6600"/>
                </a:solidFill>
                <a:latin typeface="Barmeno ExtraBold" panose="020B0500000000000000" pitchFamily="34" charset="0"/>
                <a:cs typeface="Arial"/>
              </a:defRPr>
            </a:lvl1pPr>
          </a:lstStyle>
          <a:p>
            <a:pPr>
              <a:defRPr/>
            </a:pPr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4008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6600"/>
                </a:solidFill>
                <a:latin typeface="Barmeno ExtraBold" panose="020B0500000000000000" pitchFamily="34" charset="0"/>
                <a:cs typeface="Arial"/>
              </a:defRPr>
            </a:lvl1pPr>
          </a:lstStyle>
          <a:p>
            <a:pPr>
              <a:defRPr/>
            </a:pPr>
            <a:fld id="{A95397A5-5496-F44D-9F22-1FC572EA33C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006600"/>
          </a:solidFill>
          <a:latin typeface="Barmeno ExtraBold" panose="020B0500000000000000" pitchFamily="34" charset="0"/>
          <a:ea typeface="ＭＳ Ｐゴシック" charset="-128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06600"/>
          </a:solidFill>
          <a:latin typeface="Barmeno ExtraBold" panose="020B0500000000000000" pitchFamily="34" charset="0"/>
          <a:ea typeface="ＭＳ Ｐゴシック" charset="-128"/>
          <a:cs typeface="Arial"/>
        </a:defRPr>
      </a:lvl1pPr>
      <a:lvl2pPr marL="8001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rgbClr val="006600"/>
          </a:solidFill>
          <a:latin typeface="Barmeno ExtraBold" panose="020B0500000000000000" pitchFamily="34" charset="0"/>
          <a:ea typeface="ＭＳ Ｐゴシック" charset="-128"/>
          <a:cs typeface="Arial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rgbClr val="006600"/>
          </a:solidFill>
          <a:latin typeface="Barmeno ExtraBold" panose="020B0500000000000000" pitchFamily="34" charset="0"/>
          <a:ea typeface="ＭＳ Ｐゴシック" charset="-128"/>
          <a:cs typeface="Arial"/>
        </a:defRPr>
      </a:lvl3pPr>
      <a:lvl4pPr marL="16573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rgbClr val="006600"/>
          </a:solidFill>
          <a:latin typeface="Barmeno ExtraBold" panose="020B0500000000000000" pitchFamily="34" charset="0"/>
          <a:ea typeface="ＭＳ Ｐゴシック" charset="-128"/>
          <a:cs typeface="Arial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rgbClr val="006600"/>
          </a:solidFill>
          <a:latin typeface="Barmeno ExtraBold" panose="020B0500000000000000" pitchFamily="34" charset="0"/>
          <a:ea typeface="ＭＳ Ｐゴシック" charset="-128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://validator.w3.org/check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adoop.apache.org/docs/r1.2.1/mapred_tutorial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il-net.com/album/Places_Objects/slides/Globe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soniq.org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sz="3600" dirty="0"/>
              <a:t>Introduction to Data Management </a:t>
            </a:r>
            <a:br>
              <a:rPr lang="en-US" sz="3600" dirty="0"/>
            </a:br>
            <a:r>
              <a:rPr lang="en-US" sz="3600" dirty="0"/>
              <a:t>DATA 514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sz="2800" dirty="0"/>
              <a:t>Beyond Relational Data Bases: </a:t>
            </a:r>
          </a:p>
          <a:p>
            <a:r>
              <a:rPr lang="en-US" sz="2800" dirty="0"/>
              <a:t>NoSQL</a:t>
            </a:r>
            <a:r>
              <a:rPr lang="en-US" dirty="0"/>
              <a:t>, JSON, Semi-structured Data</a:t>
            </a:r>
            <a:br>
              <a:rPr lang="en-US" dirty="0"/>
            </a:br>
            <a:endParaRPr lang="en-US" sz="24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84BE6D5-210F-47EA-8102-0BD0E0BA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66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/>
              <a:t>RDBMS Review: Client-Server</a:t>
            </a:r>
          </a:p>
        </p:txBody>
      </p:sp>
      <p:sp>
        <p:nvSpPr>
          <p:cNvPr id="57354" name="AutoShape 10"/>
          <p:cNvSpPr>
            <a:spLocks noChangeArrowheads="1"/>
          </p:cNvSpPr>
          <p:nvPr/>
        </p:nvSpPr>
        <p:spPr bwMode="auto">
          <a:xfrm>
            <a:off x="228600" y="1600200"/>
            <a:ext cx="3048000" cy="432792"/>
          </a:xfrm>
          <a:prstGeom prst="wedgeEllipseCallout">
            <a:avLst>
              <a:gd name="adj1" fmla="val 14141"/>
              <a:gd name="adj2" fmla="val 141939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None/>
            </a:pPr>
            <a:r>
              <a:rPr lang="en-US" sz="2000" dirty="0">
                <a:latin typeface="Barmeno ExtraBold" panose="020B0500000000000000" pitchFamily="34" charset="0"/>
                <a:cs typeface="Arial"/>
              </a:rPr>
              <a:t>Server Machine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733800" y="2209800"/>
            <a:ext cx="4429126" cy="3429000"/>
            <a:chOff x="2352" y="1392"/>
            <a:chExt cx="2790" cy="2160"/>
          </a:xfrm>
        </p:grpSpPr>
        <p:pic>
          <p:nvPicPr>
            <p:cNvPr id="57357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20" y="1392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358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20" y="2244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359" name="Picture 1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20" y="3108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7360" name="Line 16"/>
            <p:cNvSpPr>
              <a:spLocks noChangeShapeType="1"/>
            </p:cNvSpPr>
            <p:nvPr/>
          </p:nvSpPr>
          <p:spPr bwMode="auto">
            <a:xfrm flipV="1">
              <a:off x="2352" y="1728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en-US" dirty="0">
                <a:latin typeface="Barmeno ExtraBold" panose="020B0500000000000000" pitchFamily="34" charset="0"/>
              </a:endParaRPr>
            </a:p>
          </p:txBody>
        </p:sp>
        <p:sp>
          <p:nvSpPr>
            <p:cNvPr id="57361" name="Line 17"/>
            <p:cNvSpPr>
              <a:spLocks noChangeShapeType="1"/>
            </p:cNvSpPr>
            <p:nvPr/>
          </p:nvSpPr>
          <p:spPr bwMode="auto">
            <a:xfrm>
              <a:off x="2496" y="2400"/>
              <a:ext cx="15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en-US" dirty="0">
                <a:latin typeface="Barmeno ExtraBold" panose="020B0500000000000000" pitchFamily="34" charset="0"/>
              </a:endParaRPr>
            </a:p>
          </p:txBody>
        </p:sp>
        <p:sp>
          <p:nvSpPr>
            <p:cNvPr id="57362" name="Line 18"/>
            <p:cNvSpPr>
              <a:spLocks noChangeShapeType="1"/>
            </p:cNvSpPr>
            <p:nvPr/>
          </p:nvSpPr>
          <p:spPr bwMode="auto">
            <a:xfrm>
              <a:off x="2448" y="2880"/>
              <a:ext cx="182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en-US" dirty="0">
                <a:latin typeface="Barmeno ExtraBold" panose="020B0500000000000000" pitchFamily="34" charset="0"/>
              </a:endParaRPr>
            </a:p>
          </p:txBody>
        </p:sp>
        <p:sp>
          <p:nvSpPr>
            <p:cNvPr id="57363" name="Text Box 19"/>
            <p:cNvSpPr txBox="1">
              <a:spLocks noChangeArrowheads="1"/>
            </p:cNvSpPr>
            <p:nvPr/>
          </p:nvSpPr>
          <p:spPr bwMode="auto">
            <a:xfrm>
              <a:off x="2925" y="1920"/>
              <a:ext cx="221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20000"/>
                </a:spcBef>
                <a:buNone/>
              </a:pPr>
              <a:r>
                <a:rPr lang="en-US" dirty="0">
                  <a:latin typeface="Barmeno ExtraBold" panose="020B0500000000000000" pitchFamily="34" charset="0"/>
                  <a:cs typeface="Arial"/>
                </a:rPr>
                <a:t>Connection (JDBC, ODBC)</a:t>
              </a:r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A8CC-219E-7C4A-931F-F992E5F7CA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7355" name="AutoShape 11"/>
          <p:cNvSpPr>
            <a:spLocks noChangeArrowheads="1"/>
          </p:cNvSpPr>
          <p:nvPr/>
        </p:nvSpPr>
        <p:spPr bwMode="auto">
          <a:xfrm>
            <a:off x="7005029" y="1295400"/>
            <a:ext cx="2133600" cy="789384"/>
          </a:xfrm>
          <a:prstGeom prst="wedgeEllipseCallout">
            <a:avLst>
              <a:gd name="adj1" fmla="val -40003"/>
              <a:gd name="adj2" fmla="val 5731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None/>
            </a:pPr>
            <a:r>
              <a:rPr lang="en-US" sz="1800" dirty="0">
                <a:solidFill>
                  <a:schemeClr val="tx1"/>
                </a:solidFill>
                <a:latin typeface="Barmeno ExtraBold" panose="020B0500000000000000" pitchFamily="34" charset="0"/>
                <a:cs typeface="Arial"/>
              </a:rPr>
              <a:t>Client Applications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228600" y="5486400"/>
            <a:ext cx="8229600" cy="1066800"/>
          </a:xfrm>
        </p:spPr>
        <p:txBody>
          <a:bodyPr>
            <a:normAutofit/>
          </a:bodyPr>
          <a:lstStyle/>
          <a:p>
            <a:r>
              <a:rPr lang="en-US" sz="2000" dirty="0"/>
              <a:t>One server running the database</a:t>
            </a:r>
          </a:p>
          <a:p>
            <a:r>
              <a:rPr lang="en-US" sz="2000" dirty="0"/>
              <a:t>Many clients, connecting via the ODBC or JDBC </a:t>
            </a:r>
            <a:br>
              <a:rPr lang="en-US" sz="2000" dirty="0"/>
            </a:br>
            <a:r>
              <a:rPr lang="en-US" sz="2000" dirty="0"/>
              <a:t>(Java Database Connectivity) protocol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3124200" y="914400"/>
            <a:ext cx="3635854" cy="132802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Many users and apps</a:t>
            </a:r>
          </a:p>
          <a:p>
            <a:pPr>
              <a:buNone/>
            </a:pPr>
            <a:r>
              <a:rPr lang="en-US" dirty="0">
                <a:solidFill>
                  <a:srgbClr val="C00000"/>
                </a:solidFill>
                <a:latin typeface="Barmeno ExtraBold" panose="020B0500000000000000" pitchFamily="34" charset="0"/>
                <a:cs typeface="Arial"/>
              </a:rPr>
              <a:t>Consistency</a:t>
            </a:r>
            <a:r>
              <a:rPr lang="en-US" dirty="0">
                <a:latin typeface="Barmeno ExtraBold" panose="020B0500000000000000" pitchFamily="34" charset="0"/>
                <a:cs typeface="Arial"/>
              </a:rPr>
              <a:t> is harder </a:t>
            </a:r>
            <a:r>
              <a:rPr lang="en-US" dirty="0">
                <a:latin typeface="Barmeno ExtraBold" panose="020B0500000000000000" pitchFamily="34" charset="0"/>
                <a:cs typeface="Arial"/>
                <a:sym typeface="Wingdings"/>
              </a:rPr>
              <a:t></a:t>
            </a:r>
            <a:br>
              <a:rPr lang="en-US" dirty="0">
                <a:latin typeface="Barmeno ExtraBold" panose="020B0500000000000000" pitchFamily="34" charset="0"/>
                <a:cs typeface="Arial"/>
                <a:sym typeface="Wingdings"/>
              </a:rPr>
            </a:br>
            <a:r>
              <a:rPr lang="en-US" dirty="0">
                <a:latin typeface="Barmeno ExtraBold" panose="020B0500000000000000" pitchFamily="34" charset="0"/>
                <a:cs typeface="Arial"/>
                <a:sym typeface="Wingdings"/>
              </a:rPr>
              <a:t>	</a:t>
            </a:r>
            <a:r>
              <a:rPr lang="en-US" dirty="0">
                <a:solidFill>
                  <a:srgbClr val="C00000"/>
                </a:solidFill>
                <a:latin typeface="Barmeno ExtraBold" panose="020B0500000000000000" pitchFamily="34" charset="0"/>
                <a:cs typeface="Arial"/>
                <a:sym typeface="Wingdings"/>
              </a:rPr>
              <a:t>transactions</a:t>
            </a:r>
            <a:endParaRPr lang="en-US" dirty="0">
              <a:solidFill>
                <a:srgbClr val="C00000"/>
              </a:solidFill>
              <a:latin typeface="Barmeno ExtraBold" panose="020B0500000000000000" pitchFamily="34" charset="0"/>
              <a:cs typeface="Arial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609600" y="2438400"/>
            <a:ext cx="2895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>
            <a:prstTxWarp prst="textNoShape">
              <a:avLst/>
            </a:prstTxWarp>
          </a:bodyPr>
          <a:lstStyle/>
          <a:p>
            <a:pPr algn="r">
              <a:buNone/>
            </a:pPr>
            <a:r>
              <a:rPr lang="en-US" dirty="0">
                <a:latin typeface="Arial"/>
              </a:rPr>
              <a:t>DB Server</a:t>
            </a: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2667000"/>
            <a:ext cx="1144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838200" y="2723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1</a:t>
            </a:r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838200" y="36376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2</a:t>
            </a:r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38200" y="4628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3</a:t>
            </a:r>
          </a:p>
        </p:txBody>
      </p:sp>
    </p:spTree>
    <p:extLst>
      <p:ext uri="{BB962C8B-B14F-4D97-AF65-F5344CB8AC3E}">
        <p14:creationId xmlns:p14="http://schemas.microsoft.com/office/powerpoint/2010/main" val="24599502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714202"/>
            <a:ext cx="7772400" cy="1143000"/>
          </a:xfrm>
        </p:spPr>
        <p:txBody>
          <a:bodyPr/>
          <a:lstStyle/>
          <a:p>
            <a:r>
              <a:rPr lang="en-US" dirty="0"/>
              <a:t>Find each </a:t>
            </a:r>
            <a:br>
              <a:rPr lang="en-US" dirty="0"/>
            </a:br>
            <a:r>
              <a:rPr lang="en-US" dirty="0"/>
              <a:t>country’s GDP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94874" y="5761052"/>
            <a:ext cx="375295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Error: Type mismatch!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" y="2895600"/>
            <a:ext cx="902041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x.mondial.country.name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c.gdp_total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 world AS x, country AS c </a:t>
            </a: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WHERE x.mondial.country.`-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car_code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 = c.`-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car_code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2DC14-3EE6-7149-99AC-ACE2A98E93BF}"/>
              </a:ext>
            </a:extLst>
          </p:cNvPr>
          <p:cNvSpPr txBox="1"/>
          <p:nvPr/>
        </p:nvSpPr>
        <p:spPr>
          <a:xfrm>
            <a:off x="1146883" y="69621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5749E20-1277-0E44-9FB1-7E9FC641F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4" y="469731"/>
            <a:ext cx="2868093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{“mondial”: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{“country”: </a:t>
            </a:r>
            <a:b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[{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“-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en-US" sz="140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code”:"AL”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…}</a:t>
            </a: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{“name”:”Albania”}</a:t>
            </a:r>
            <a:r>
              <a:rPr lang="en-US" sz="1400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s-I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eaLnBrk="1" hangingPunct="1">
              <a:buFontTx/>
              <a:buNone/>
              <a:defRPr/>
            </a:pPr>
            <a:r>
              <a:rPr lang="is-I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], ...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}, ...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5BB211A-56BD-1448-AC24-718E9BFF0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217" y="598997"/>
            <a:ext cx="2371162" cy="155734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“-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car</a:t>
            </a:r>
            <a:r>
              <a:rPr lang="en-US" sz="1400" err="1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_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code”:“AL”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“gdp_total”: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4100,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...</a:t>
            </a:r>
            <a:b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}, ...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  <a:p>
            <a:pPr eaLnBrk="1" hangingPunct="1">
              <a:buFontTx/>
              <a:buNone/>
              <a:defRPr/>
            </a:pP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DA248-C9A6-AC46-B49F-4432B7DF6F38}"/>
              </a:ext>
            </a:extLst>
          </p:cNvPr>
          <p:cNvSpPr txBox="1"/>
          <p:nvPr/>
        </p:nvSpPr>
        <p:spPr>
          <a:xfrm>
            <a:off x="3957276" y="12051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country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3D3CC1FA-99D3-FC45-B8A0-A873D07E5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773" y="4452738"/>
            <a:ext cx="5198465" cy="995422"/>
          </a:xfrm>
          <a:prstGeom prst="wedgeEllipseCallout">
            <a:avLst>
              <a:gd name="adj1" fmla="val 12977"/>
              <a:gd name="adj2" fmla="val -92879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 err="1">
                <a:latin typeface="Barmeno ExtraBold" panose="020B0500000000000000" pitchFamily="34" charset="0"/>
                <a:cs typeface="Consolas" panose="020B0609020204030204" pitchFamily="49" charset="0"/>
              </a:rPr>
              <a:t>x.mondial.country</a:t>
            </a:r>
            <a:r>
              <a:rPr lang="en-US" sz="2000" dirty="0">
                <a:latin typeface="Barmeno ExtraBold" panose="020B0500000000000000" pitchFamily="34" charset="0"/>
                <a:cs typeface="Arial"/>
              </a:rPr>
              <a:t> is an array</a:t>
            </a:r>
            <a:br>
              <a:rPr lang="en-US" sz="2000" dirty="0">
                <a:latin typeface="Barmeno ExtraBold" panose="020B0500000000000000" pitchFamily="34" charset="0"/>
                <a:cs typeface="Arial"/>
              </a:rPr>
            </a:br>
            <a:r>
              <a:rPr lang="en-US" sz="2000" dirty="0">
                <a:latin typeface="Barmeno ExtraBold" panose="020B0500000000000000" pitchFamily="34" charset="0"/>
                <a:cs typeface="Arial"/>
              </a:rPr>
              <a:t>of objects. No field as </a:t>
            </a:r>
            <a:r>
              <a:rPr lang="en-US" sz="2000" dirty="0">
                <a:latin typeface="Barmeno ExtraBold" panose="020B0500000000000000" pitchFamily="34" charset="0"/>
                <a:cs typeface="Consolas" panose="020B0609020204030204" pitchFamily="49" charset="0"/>
              </a:rPr>
              <a:t>-</a:t>
            </a:r>
            <a:r>
              <a:rPr lang="en-US" sz="2000" dirty="0" err="1">
                <a:latin typeface="Barmeno ExtraBold" panose="020B0500000000000000" pitchFamily="34" charset="0"/>
                <a:cs typeface="Consolas" panose="020B0609020204030204" pitchFamily="49" charset="0"/>
              </a:rPr>
              <a:t>car_code</a:t>
            </a:r>
            <a:r>
              <a:rPr lang="en-US" sz="2000" dirty="0">
                <a:latin typeface="Barmeno ExtraBold" panose="020B0500000000000000" pitchFamily="34" charset="0"/>
                <a:cs typeface="Arial"/>
              </a:rPr>
              <a:t>!</a:t>
            </a:r>
            <a:endParaRPr lang="en-US" sz="2000" dirty="0">
              <a:latin typeface="Barmeno ExtraBold" panose="020B0500000000000000" pitchFamily="34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26978F-06A3-4B44-A537-9ADA1C92CCAA}"/>
              </a:ext>
            </a:extLst>
          </p:cNvPr>
          <p:cNvSpPr/>
          <p:nvPr/>
        </p:nvSpPr>
        <p:spPr>
          <a:xfrm>
            <a:off x="6705600" y="4692875"/>
            <a:ext cx="1981200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00000"/>
                </a:solidFill>
                <a:latin typeface="Barmeno ExtraBold" panose="020B0500000000000000" pitchFamily="34" charset="0"/>
              </a:rPr>
              <a:t>Need to “</a:t>
            </a:r>
            <a:r>
              <a:rPr lang="en-US" sz="2800" kern="0" dirty="0" err="1">
                <a:solidFill>
                  <a:srgbClr val="C00000"/>
                </a:solidFill>
                <a:latin typeface="Barmeno ExtraBold" panose="020B0500000000000000" pitchFamily="34" charset="0"/>
              </a:rPr>
              <a:t>unnest</a:t>
            </a:r>
            <a:r>
              <a:rPr lang="en-US" sz="2800" kern="0" dirty="0">
                <a:solidFill>
                  <a:srgbClr val="C00000"/>
                </a:solidFill>
                <a:latin typeface="Barmeno ExtraBold" panose="020B0500000000000000" pitchFamily="34" charset="0"/>
              </a:rPr>
              <a:t>” the array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armeno ExtraBold" panose="020B0500000000000000" pitchFamily="34" charset="0"/>
            </a:endParaRP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68E2EF20-E4F5-4FA9-B6E2-C4A5B32C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29829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Unnesting</a:t>
            </a:r>
            <a:r>
              <a:rPr lang="en-US" dirty="0"/>
              <a:t> collections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CDAE77-BA4C-E64E-B922-0280D18135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129" y="3417321"/>
            <a:ext cx="47724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SELECT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y.C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y.D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FROM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mydata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x,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x.B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y;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2165488"/>
            <a:ext cx="8039380" cy="9294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0"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"a1", 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"c1",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"d1"}, 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"c2",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"d2"} ]}</a:t>
            </a:r>
          </a:p>
          <a:p>
            <a:pPr lvl="0"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"a2", 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"c3",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"d3"}] }</a:t>
            </a:r>
          </a:p>
          <a:p>
            <a:pPr lvl="0"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"a3", 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"c4",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"d4"}, 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"c5",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"d5"} ]}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211027" y="4793927"/>
            <a:ext cx="4767927" cy="908864"/>
          </a:xfrm>
          <a:prstGeom prst="wedgeEllipseCallout">
            <a:avLst>
              <a:gd name="adj1" fmla="val 23925"/>
              <a:gd name="adj2" fmla="val -11784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Iterate over each x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and bind each object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x.B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 to 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04CCD-BD79-9347-B85D-7B999486BEB4}"/>
              </a:ext>
            </a:extLst>
          </p:cNvPr>
          <p:cNvSpPr txBox="1"/>
          <p:nvPr/>
        </p:nvSpPr>
        <p:spPr>
          <a:xfrm>
            <a:off x="3612675" y="175260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mydata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94FC393-8134-43A0-92ED-42738D09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8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Unnesting</a:t>
            </a:r>
            <a:r>
              <a:rPr lang="en-US" dirty="0"/>
              <a:t> collections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CDAE77-BA4C-E64E-B922-0280D18135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129" y="3417321"/>
            <a:ext cx="47724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SELECT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y.C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y.D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FROM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mydata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x,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x.B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y;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2165488"/>
            <a:ext cx="8039380" cy="9294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0"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"a1", 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"c1",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"d1"}, 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"c2",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"d2"} ]}</a:t>
            </a:r>
          </a:p>
          <a:p>
            <a:pPr lvl="0"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"a2", 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"c3",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"d3"}] }</a:t>
            </a:r>
          </a:p>
          <a:p>
            <a:pPr lvl="0"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"a3", 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"c4",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"d4"}, 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"c5",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"d5"} ]}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04CCD-BD79-9347-B85D-7B999486BEB4}"/>
              </a:ext>
            </a:extLst>
          </p:cNvPr>
          <p:cNvSpPr txBox="1"/>
          <p:nvPr/>
        </p:nvSpPr>
        <p:spPr>
          <a:xfrm>
            <a:off x="3612675" y="175260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mydata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1D4B498-4617-F847-A544-48FBF4034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017" y="4442344"/>
            <a:ext cx="3887603" cy="15204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{"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"a1",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"c1",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"d1"}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{"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"a1",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"c2",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"d2"}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{"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"a2",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"c3",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"d3"}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{"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"a3",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"c4",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"d4"}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{"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"a3",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"c5", "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": "d5"}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45340-076E-2C43-B1EB-73DF4F37DD25}"/>
              </a:ext>
            </a:extLst>
          </p:cNvPr>
          <p:cNvSpPr txBox="1"/>
          <p:nvPr/>
        </p:nvSpPr>
        <p:spPr>
          <a:xfrm>
            <a:off x="6281937" y="3883666"/>
            <a:ext cx="1223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Answer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6D58EFC7-E343-3F43-B08B-B474D5C62BA3}"/>
              </a:ext>
            </a:extLst>
          </p:cNvPr>
          <p:cNvSpPr/>
          <p:nvPr/>
        </p:nvSpPr>
        <p:spPr>
          <a:xfrm>
            <a:off x="228600" y="4921015"/>
            <a:ext cx="4620960" cy="995422"/>
          </a:xfrm>
          <a:prstGeom prst="wedgeEllipseCallout">
            <a:avLst>
              <a:gd name="adj1" fmla="val -1808"/>
              <a:gd name="adj2" fmla="val -12038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Form cross product between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each x and its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x.B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meno ExtraBold" panose="020B0500000000000000" pitchFamily="34" charset="0"/>
              <a:cs typeface="Arial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BB5421E-B405-4BFE-97BA-761B9CD9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2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Unnesting</a:t>
            </a:r>
            <a:r>
              <a:rPr lang="en-US" dirty="0"/>
              <a:t> collections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1129" y="3417321"/>
            <a:ext cx="579197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y.C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y.D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AS x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UNNEST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x.B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AS y;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2165488"/>
            <a:ext cx="8039380" cy="9294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0"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"a1", 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"c1",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"d1"}, 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"c2",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"d2"} ]}</a:t>
            </a:r>
          </a:p>
          <a:p>
            <a:pPr lvl="0"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"a2", 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"c3",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"d3"}] }</a:t>
            </a:r>
          </a:p>
          <a:p>
            <a:pPr lvl="0"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"a3", 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"c4",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"d4"}, 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"c5", 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"d5"} ]}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1521028" y="4575704"/>
            <a:ext cx="2658065" cy="519351"/>
          </a:xfrm>
          <a:prstGeom prst="wedgeEllipseCallout">
            <a:avLst>
              <a:gd name="adj1" fmla="val 23925"/>
              <a:gd name="adj2" fmla="val -11784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800" b="1" dirty="0">
                <a:latin typeface="Arial"/>
                <a:cs typeface="Arial"/>
              </a:rPr>
              <a:t>Same as 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04CCD-BD79-9347-B85D-7B999486BEB4}"/>
              </a:ext>
            </a:extLst>
          </p:cNvPr>
          <p:cNvSpPr txBox="1"/>
          <p:nvPr/>
        </p:nvSpPr>
        <p:spPr>
          <a:xfrm>
            <a:off x="3612675" y="175260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 err="1">
                <a:latin typeface="Arial"/>
                <a:cs typeface="Arial"/>
              </a:rPr>
              <a:t>mydata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45340-076E-2C43-B1EB-73DF4F37DD25}"/>
              </a:ext>
            </a:extLst>
          </p:cNvPr>
          <p:cNvSpPr txBox="1"/>
          <p:nvPr/>
        </p:nvSpPr>
        <p:spPr>
          <a:xfrm>
            <a:off x="6281937" y="3883666"/>
            <a:ext cx="1223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Answer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2CF39D4-5740-EE40-938D-0767EA5DA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017" y="4442344"/>
            <a:ext cx="3887603" cy="15204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</a:t>
            </a:r>
            <a:r>
              <a:rPr lang="en-US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"a1",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"c1",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"d1"}</a:t>
            </a:r>
          </a:p>
          <a:p>
            <a:pPr eaLnBrk="1" hangingPunct="1"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"a1",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"c2",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"d2"}</a:t>
            </a:r>
          </a:p>
          <a:p>
            <a:pPr eaLnBrk="1" hangingPunct="1"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"a2",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"c3",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"d3"}</a:t>
            </a:r>
          </a:p>
          <a:p>
            <a:pPr eaLnBrk="1" hangingPunct="1"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"a3",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"c4",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"d4"}</a:t>
            </a:r>
          </a:p>
          <a:p>
            <a:pPr eaLnBrk="1" hangingPunct="1"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"a3",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"c5", "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": "d5"}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DC643118-DB65-461B-B4E5-14EB4437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5596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714202"/>
            <a:ext cx="7772400" cy="1143000"/>
          </a:xfrm>
        </p:spPr>
        <p:txBody>
          <a:bodyPr/>
          <a:lstStyle/>
          <a:p>
            <a:r>
              <a:rPr lang="en-US" dirty="0"/>
              <a:t>Find each </a:t>
            </a:r>
            <a:br>
              <a:rPr lang="en-US" dirty="0"/>
            </a:br>
            <a:r>
              <a:rPr lang="en-US" dirty="0"/>
              <a:t>country’s GDP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8997" y="2827534"/>
            <a:ext cx="858119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y.name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c.gdp_total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 AS x, 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x.mondial.country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y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, country AS c </a:t>
            </a: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WHERE y.`-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car_code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` = c.`-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car_code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`;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2DC14-3EE6-7149-99AC-ACE2A98E93BF}"/>
              </a:ext>
            </a:extLst>
          </p:cNvPr>
          <p:cNvSpPr txBox="1"/>
          <p:nvPr/>
        </p:nvSpPr>
        <p:spPr>
          <a:xfrm>
            <a:off x="1146883" y="69621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5749E20-1277-0E44-9FB1-7E9FC641F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4" y="469731"/>
            <a:ext cx="2868093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{“</a:t>
            </a:r>
            <a:r>
              <a:rPr lang="en-US" sz="14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mondial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{“country”: </a:t>
            </a:r>
            <a:b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[{“-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car_code”:"AL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…}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{“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name”:”Albania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”}</a:t>
            </a: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s-I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eaLnBrk="1" hangingPunct="1">
              <a:buFontTx/>
              <a:buNone/>
              <a:defRPr/>
            </a:pPr>
            <a:r>
              <a:rPr lang="is-I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], ...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}, ...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5BB211A-56BD-1448-AC24-718E9BFF0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217" y="598997"/>
            <a:ext cx="2371162" cy="155734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{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“-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car_code”:“AL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“gdp_total”:4100,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...</a:t>
            </a:r>
            <a:b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}, ...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  <a:p>
            <a:pPr eaLnBrk="1" hangingPunct="1">
              <a:buFontTx/>
              <a:buNone/>
              <a:defRPr/>
            </a:pP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DA248-C9A6-AC46-B49F-4432B7DF6F38}"/>
              </a:ext>
            </a:extLst>
          </p:cNvPr>
          <p:cNvSpPr txBox="1"/>
          <p:nvPr/>
        </p:nvSpPr>
        <p:spPr>
          <a:xfrm>
            <a:off x="3957276" y="12051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country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D480E7C-F37B-874E-BF92-926C4CC2E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2095" y="5004780"/>
            <a:ext cx="5630067" cy="10341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"Albania", "</a:t>
            </a:r>
            <a:r>
              <a:rPr lang="en-US" sz="18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gdp_total</a:t>
            </a: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"4100" }</a:t>
            </a:r>
          </a:p>
          <a:p>
            <a:pPr eaLnBrk="1" hangingPunct="1"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"name": "Greece", "</a:t>
            </a:r>
            <a:r>
              <a:rPr lang="en-US" sz="18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gdp_total</a:t>
            </a: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"101700" }</a:t>
            </a:r>
          </a:p>
          <a:p>
            <a:pPr eaLnBrk="1" hangingPunct="1"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...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35E815-24E1-2E4E-AB92-9A44E879A13A}"/>
              </a:ext>
            </a:extLst>
          </p:cNvPr>
          <p:cNvSpPr txBox="1"/>
          <p:nvPr/>
        </p:nvSpPr>
        <p:spPr>
          <a:xfrm>
            <a:off x="3906586" y="4444197"/>
            <a:ext cx="986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Result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DECF6BD2-3FD9-4CDC-B6A1-D1C49165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92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708" y="177675"/>
            <a:ext cx="7772400" cy="1143000"/>
          </a:xfrm>
        </p:spPr>
        <p:txBody>
          <a:bodyPr/>
          <a:lstStyle/>
          <a:p>
            <a:r>
              <a:rPr lang="en-US" dirty="0"/>
              <a:t>Nested collections &amp; 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CDAE77-BA4C-E64E-B922-0280D18135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0482" y="2551451"/>
            <a:ext cx="341311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SELECT ...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FROM 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x, 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WHERE x.f1 = </a:t>
            </a:r>
            <a:r>
              <a:rPr lang="en-US" b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.f2;</a:t>
            </a:r>
          </a:p>
        </p:txBody>
      </p:sp>
      <p:sp>
        <p:nvSpPr>
          <p:cNvPr id="11" name="AutoShape 6">
            <a:extLst>
              <a:ext uri="{FF2B5EF4-FFF2-40B4-BE49-F238E27FC236}">
                <a16:creationId xmlns:a16="http://schemas.microsoft.com/office/drawing/2014/main" id="{3D3CC1FA-99D3-FC45-B8A0-A873D07E5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08" y="1104279"/>
            <a:ext cx="3424468" cy="1428214"/>
          </a:xfrm>
          <a:prstGeom prst="wedgeEllipseCallout">
            <a:avLst>
              <a:gd name="adj1" fmla="val 41044"/>
              <a:gd name="adj2" fmla="val 97884"/>
            </a:avLst>
          </a:prstGeom>
          <a:noFill/>
          <a:ln>
            <a:headEnd/>
            <a:tailEnd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Barmeno ExtraBold" panose="020B0500000000000000" pitchFamily="34" charset="0"/>
                <a:cs typeface="Calibri" panose="020F0502020204030204" pitchFamily="34" charset="0"/>
              </a:rPr>
              <a:t>Needs to be an array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Barmeno ExtraBold" panose="020B0500000000000000" pitchFamily="34" charset="0"/>
                <a:cs typeface="Calibri" panose="020F0502020204030204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Barmeno ExtraBold" panose="020B0500000000000000" pitchFamily="34" charset="0"/>
                <a:cs typeface="Calibri" panose="020F0502020204030204" pitchFamily="34" charset="0"/>
              </a:rPr>
              <a:t>or dataset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Barmeno ExtraBold" panose="020B0500000000000000" pitchFamily="34" charset="0"/>
                <a:cs typeface="Calibri" panose="020F0502020204030204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Barmeno ExtraBold" panose="020B0500000000000000" pitchFamily="34" charset="0"/>
                <a:cs typeface="Calibri" panose="020F0502020204030204" pitchFamily="34" charset="0"/>
              </a:rPr>
              <a:t>(i.e.,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Barmeno ExtraBold" panose="020B0500000000000000" pitchFamily="34" charset="0"/>
                <a:cs typeface="Calibri" panose="020F0502020204030204" pitchFamily="34" charset="0"/>
              </a:rPr>
              <a:t>iterable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Barmeno ExtraBold" panose="020B0500000000000000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26978F-06A3-4B44-A537-9ADA1C92CCAA}"/>
              </a:ext>
            </a:extLst>
          </p:cNvPr>
          <p:cNvSpPr/>
          <p:nvPr/>
        </p:nvSpPr>
        <p:spPr>
          <a:xfrm>
            <a:off x="3619500" y="4724399"/>
            <a:ext cx="1981200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rmeno ExtraBold" panose="020B0500000000000000" pitchFamily="34" charset="0"/>
              </a:rPr>
              <a:t>Need to “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rmeno ExtraBold" panose="020B0500000000000000" pitchFamily="34" charset="0"/>
              </a:rPr>
              <a:t>unnest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rmeno ExtraBold" panose="020B0500000000000000" pitchFamily="34" charset="0"/>
              </a:rPr>
              <a:t>” the array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armeno ExtraBold" panose="020B0500000000000000" pitchFamily="34" charset="0"/>
            </a:endParaRPr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B0162AA4-FCD2-ED43-ADF9-F88680434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629" y="1320675"/>
            <a:ext cx="2087772" cy="995422"/>
          </a:xfrm>
          <a:prstGeom prst="wedgeEllipseCallout">
            <a:avLst>
              <a:gd name="adj1" fmla="val -62528"/>
              <a:gd name="adj2" fmla="val 161467"/>
            </a:avLst>
          </a:prstGeom>
          <a:noFill/>
          <a:ln>
            <a:headEnd/>
            <a:tailEnd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Barmeno ExtraBold" panose="020B0500000000000000" pitchFamily="34" charset="0"/>
                <a:cs typeface="Calibri" panose="020F0502020204030204" pitchFamily="34" charset="0"/>
              </a:rPr>
              <a:t>Object to be</a:t>
            </a:r>
            <a:br>
              <a:rPr lang="en-US" sz="2000" dirty="0">
                <a:solidFill>
                  <a:prstClr val="black"/>
                </a:solidFill>
                <a:latin typeface="Barmeno ExtraBold" panose="020B0500000000000000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prstClr val="black"/>
                </a:solidFill>
                <a:latin typeface="Barmeno ExtraBold" panose="020B0500000000000000" pitchFamily="34" charset="0"/>
                <a:cs typeface="Calibri" panose="020F0502020204030204" pitchFamily="34" charset="0"/>
              </a:rPr>
              <a:t>iterated 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Barmeno ExtraBold" panose="020B0500000000000000" pitchFamily="34" charset="0"/>
              <a:cs typeface="Calibri" panose="020F0502020204030204" pitchFamily="34" charset="0"/>
            </a:endParaRPr>
          </a:p>
        </p:txBody>
      </p:sp>
      <p:sp>
        <p:nvSpPr>
          <p:cNvPr id="21" name="AutoShape 6">
            <a:extLst>
              <a:ext uri="{FF2B5EF4-FFF2-40B4-BE49-F238E27FC236}">
                <a16:creationId xmlns:a16="http://schemas.microsoft.com/office/drawing/2014/main" id="{2DEE4BF6-BAF1-6846-BF2E-9B6569CA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244" y="4065833"/>
            <a:ext cx="5780300" cy="476071"/>
          </a:xfrm>
          <a:prstGeom prst="wedgeEllipseCallout">
            <a:avLst>
              <a:gd name="adj1" fmla="val 4641"/>
              <a:gd name="adj2" fmla="val -133641"/>
            </a:avLst>
          </a:prstGeom>
          <a:noFill/>
          <a:ln>
            <a:headEnd/>
            <a:tailEnd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Barmeno ExtraBold" panose="020B0500000000000000" pitchFamily="34" charset="0"/>
                <a:cs typeface="Calibri" panose="020F0502020204030204" pitchFamily="34" charset="0"/>
              </a:rPr>
              <a:t>These cannot evaluate to an array or dataset!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8917CAB3-EFE2-48BF-8D08-B5668FB1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7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8" grpId="0" animBg="1"/>
      <p:bldP spid="2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>
            <a:extLst>
              <a:ext uri="{FF2B5EF4-FFF2-40B4-BE49-F238E27FC236}">
                <a16:creationId xmlns:a16="http://schemas.microsoft.com/office/drawing/2014/main" id="{4919EF46-EA40-264A-875D-808951725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0231"/>
            <a:ext cx="4259499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{{ {“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mondial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{“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country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[{Albania}, {Greece}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, </a:t>
            </a:r>
            <a:r>
              <a:rPr kumimoji="0" lang="is-I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…</a:t>
            </a: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],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continent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</a:t>
            </a: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…],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organization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</a:t>
            </a: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…],</a:t>
            </a:r>
            <a:b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</a:b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...</a:t>
            </a:r>
            <a:b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</a:b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...</a:t>
            </a:r>
            <a:b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</a:b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Return province</a:t>
            </a:r>
            <a:br>
              <a:rPr lang="en-US" dirty="0"/>
            </a:br>
            <a:r>
              <a:rPr lang="en-US" dirty="0"/>
              <a:t>and city names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CDAE77-BA4C-E64E-B922-0280D18135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81000" y="4374987"/>
            <a:ext cx="7478329" cy="24068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”: “Greece”,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province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 ...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Attiki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”Athens”...},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Pireus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”...}, ...]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 ...},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Ipiros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Ioannia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”...}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 ...}, ...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66" y="3962400"/>
            <a:ext cx="199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66" y="2751816"/>
            <a:ext cx="9113234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SELECT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z.name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province_name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u.name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city_name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FROM world x,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x.mondial.country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y,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y.province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z,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z.city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WHERE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y.name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"Greece";</a:t>
            </a:r>
          </a:p>
        </p:txBody>
      </p:sp>
      <p:sp>
        <p:nvSpPr>
          <p:cNvPr id="10" name="Oval Callout 9"/>
          <p:cNvSpPr/>
          <p:nvPr/>
        </p:nvSpPr>
        <p:spPr>
          <a:xfrm>
            <a:off x="4953000" y="4536471"/>
            <a:ext cx="1900679" cy="432792"/>
          </a:xfrm>
          <a:prstGeom prst="wedgeEllipseCallout">
            <a:avLst>
              <a:gd name="adj1" fmla="val -34741"/>
              <a:gd name="adj2" fmla="val 965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city is an array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4724400" y="6120936"/>
            <a:ext cx="1990844" cy="432792"/>
          </a:xfrm>
          <a:prstGeom prst="wedgeEllipseCallout">
            <a:avLst>
              <a:gd name="adj1" fmla="val -68395"/>
              <a:gd name="adj2" fmla="val -191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city is an object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2E603-13D3-0F46-8E05-FD474339A2CC}"/>
              </a:ext>
            </a:extLst>
          </p:cNvPr>
          <p:cNvSpPr txBox="1"/>
          <p:nvPr/>
        </p:nvSpPr>
        <p:spPr>
          <a:xfrm>
            <a:off x="1658091" y="5709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world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D20B7F3-A1E3-8E40-AF77-F465C13B8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478" y="3967309"/>
            <a:ext cx="3752950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Error: Type mismatch!</a:t>
            </a:r>
          </a:p>
        </p:txBody>
      </p:sp>
    </p:spTree>
    <p:extLst>
      <p:ext uri="{BB962C8B-B14F-4D97-AF65-F5344CB8AC3E}">
        <p14:creationId xmlns:p14="http://schemas.microsoft.com/office/powerpoint/2010/main" val="7869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2" grpId="0" animBg="1"/>
      <p:bldP spid="1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2ECA2B7B-2DE6-D246-A1D3-42D4DC060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74987"/>
            <a:ext cx="7478329" cy="24068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”: “Greece”,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province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 ...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Attiki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”Athens”...},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Pireus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”...}, ...]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 ...},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Ipiros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Ioannia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”...}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 ...}, ...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919EF46-EA40-264A-875D-808951725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0231"/>
            <a:ext cx="4259499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{{ {“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mondial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{“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country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[{Albania}, {Greece}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, </a:t>
            </a:r>
            <a:r>
              <a:rPr kumimoji="0" lang="is-I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…</a:t>
            </a: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],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continent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</a:t>
            </a: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…],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organization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</a:t>
            </a: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…],</a:t>
            </a:r>
            <a:b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</a:b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...</a:t>
            </a:r>
            <a:b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</a:b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...</a:t>
            </a:r>
            <a:b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</a:b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Return province</a:t>
            </a:r>
            <a:br>
              <a:rPr lang="en-US" dirty="0"/>
            </a:br>
            <a:r>
              <a:rPr lang="en-US" dirty="0"/>
              <a:t>and city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CDAE77-BA4C-E64E-B922-0280D18135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66" y="3962400"/>
            <a:ext cx="199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3310" y="2824371"/>
            <a:ext cx="8738290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SELECT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z.name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province_name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u.name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city_name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FROM world x,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x.mondial.country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y,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y.province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z,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z.city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u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WHERE 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y.name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="Greece" AND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IS_ARRAY(</a:t>
            </a:r>
            <a:r>
              <a:rPr kumimoji="0" lang="en-US" sz="21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z.city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0" name="Oval Callout 9"/>
          <p:cNvSpPr/>
          <p:nvPr/>
        </p:nvSpPr>
        <p:spPr>
          <a:xfrm>
            <a:off x="4953000" y="4536471"/>
            <a:ext cx="1900679" cy="432792"/>
          </a:xfrm>
          <a:prstGeom prst="wedgeEllipseCallout">
            <a:avLst>
              <a:gd name="adj1" fmla="val -34741"/>
              <a:gd name="adj2" fmla="val 965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city is an array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4724400" y="6120936"/>
            <a:ext cx="1990844" cy="432792"/>
          </a:xfrm>
          <a:prstGeom prst="wedgeEllipseCallout">
            <a:avLst>
              <a:gd name="adj1" fmla="val -68395"/>
              <a:gd name="adj2" fmla="val -191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city is an object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2E603-13D3-0F46-8E05-FD474339A2CC}"/>
              </a:ext>
            </a:extLst>
          </p:cNvPr>
          <p:cNvSpPr txBox="1"/>
          <p:nvPr/>
        </p:nvSpPr>
        <p:spPr>
          <a:xfrm>
            <a:off x="1658091" y="5709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world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950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AABC921-67DA-2D4B-BB32-370B471C2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374987"/>
            <a:ext cx="7478329" cy="24068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”: “Greece”,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province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 ...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"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Attiki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”Athens”...},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Pireus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”...}, ...]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 ...},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Ipiros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{“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”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Ioannia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”...}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 ...}, ...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919EF46-EA40-264A-875D-808951725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0231"/>
            <a:ext cx="4259499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{{ {“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mondial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{“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country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[{Albania}, {Greece}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, </a:t>
            </a:r>
            <a:r>
              <a:rPr kumimoji="0" lang="is-I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…</a:t>
            </a: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],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continent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</a:t>
            </a: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…],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  “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organization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”: [</a:t>
            </a: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…],</a:t>
            </a:r>
            <a:b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</a:b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...</a:t>
            </a:r>
            <a:b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</a:b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...</a:t>
            </a:r>
            <a:b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</a:br>
            <a:r>
              <a:rPr kumimoji="0" lang="is-I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}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   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072" y="289758"/>
            <a:ext cx="7772400" cy="1143000"/>
          </a:xfrm>
        </p:spPr>
        <p:txBody>
          <a:bodyPr/>
          <a:lstStyle/>
          <a:p>
            <a:pPr algn="r"/>
            <a:r>
              <a:rPr lang="en-US" dirty="0"/>
              <a:t>Return province</a:t>
            </a:r>
            <a:br>
              <a:rPr lang="en-US" dirty="0"/>
            </a:br>
            <a:r>
              <a:rPr lang="en-US" dirty="0"/>
              <a:t>and city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CDAE77-BA4C-E64E-B922-0280D18135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66" y="3962400"/>
            <a:ext cx="199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66" y="2751816"/>
            <a:ext cx="8892178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SELECT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z.name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province_name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z.city.name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city_name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FROM world x,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x.mondial.country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y,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y.province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z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WHERE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y.name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="Greece" AND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NOT IS_ARRAY(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z.city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0" name="Oval Callout 9"/>
          <p:cNvSpPr/>
          <p:nvPr/>
        </p:nvSpPr>
        <p:spPr>
          <a:xfrm>
            <a:off x="4953000" y="4536471"/>
            <a:ext cx="1900679" cy="432792"/>
          </a:xfrm>
          <a:prstGeom prst="wedgeEllipseCallout">
            <a:avLst>
              <a:gd name="adj1" fmla="val -34741"/>
              <a:gd name="adj2" fmla="val 965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city is an array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4724400" y="6120936"/>
            <a:ext cx="1990844" cy="432792"/>
          </a:xfrm>
          <a:prstGeom prst="wedgeEllipseCallout">
            <a:avLst>
              <a:gd name="adj1" fmla="val -68395"/>
              <a:gd name="adj2" fmla="val -191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city is an object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2E603-13D3-0F46-8E05-FD474339A2CC}"/>
              </a:ext>
            </a:extLst>
          </p:cNvPr>
          <p:cNvSpPr txBox="1"/>
          <p:nvPr/>
        </p:nvSpPr>
        <p:spPr>
          <a:xfrm>
            <a:off x="1658091" y="5709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world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E34780C3-6429-A54F-8ADB-77D5C5A668C7}"/>
              </a:ext>
            </a:extLst>
          </p:cNvPr>
          <p:cNvSpPr/>
          <p:nvPr/>
        </p:nvSpPr>
        <p:spPr>
          <a:xfrm>
            <a:off x="5536879" y="1752600"/>
            <a:ext cx="1884901" cy="735747"/>
          </a:xfrm>
          <a:prstGeom prst="wedgeEllipseCallout">
            <a:avLst>
              <a:gd name="adj1" fmla="val -34741"/>
              <a:gd name="adj2" fmla="val 965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Note: get name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meno ExtraBold" panose="020B0500000000000000" pitchFamily="34" charset="0"/>
                <a:cs typeface="Arial"/>
              </a:rPr>
              <a:t>directly from z</a:t>
            </a:r>
          </a:p>
        </p:txBody>
      </p:sp>
    </p:spTree>
    <p:extLst>
      <p:ext uri="{BB962C8B-B14F-4D97-AF65-F5344CB8AC3E}">
        <p14:creationId xmlns:p14="http://schemas.microsoft.com/office/powerpoint/2010/main" val="28451558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Return province</a:t>
            </a:r>
            <a:br>
              <a:rPr lang="en-US" dirty="0"/>
            </a:br>
            <a:r>
              <a:rPr lang="en-US" dirty="0"/>
              <a:t>and city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" y="2819400"/>
            <a:ext cx="8581195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z.name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province_name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u.name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city_name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FROM world x,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x.mondial.country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AS y,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y.province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AS z,</a:t>
            </a:r>
          </a:p>
          <a:p>
            <a:pPr eaLnBrk="1" hangingPunct="1">
              <a:buFontTx/>
              <a:buNone/>
              <a:defRPr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(CASE WHEN IS_ARRAY(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z.city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THEN 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z.city</a:t>
            </a:r>
            <a:endParaRPr lang="en-US" sz="220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ELSE [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z.city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END) AS u </a:t>
            </a:r>
          </a:p>
          <a:p>
            <a:pPr eaLnBrk="1" hangingPunct="1">
              <a:buFontTx/>
              <a:buNone/>
              <a:defRPr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y.name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="Greece";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238C87D1-3FC0-0B4F-B183-BA0673E77B34}"/>
              </a:ext>
            </a:extLst>
          </p:cNvPr>
          <p:cNvSpPr/>
          <p:nvPr/>
        </p:nvSpPr>
        <p:spPr>
          <a:xfrm>
            <a:off x="5381709" y="5295573"/>
            <a:ext cx="2038181" cy="649188"/>
          </a:xfrm>
          <a:prstGeom prst="wedgeEllipseCallout">
            <a:avLst>
              <a:gd name="adj1" fmla="val -70240"/>
              <a:gd name="adj2" fmla="val -1261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Barmeno ExtraBold" panose="020B0500000000000000" pitchFamily="34" charset="0"/>
                <a:cs typeface="Arial"/>
              </a:rPr>
              <a:t>Get both!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72E76DE9-D08B-9A4F-8ADC-9AF0EE485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0231"/>
            <a:ext cx="4259499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{“</a:t>
            </a:r>
            <a:r>
              <a:rPr lang="en-US" sz="1400" dirty="0" err="1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mondial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{“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country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[{Albania}, {Greece}</a:t>
            </a:r>
            <a:r>
              <a:rPr lang="en-U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lang="is-I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</a:t>
            </a:r>
            <a:r>
              <a:rPr lang="is-I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],</a:t>
            </a:r>
          </a:p>
          <a:p>
            <a:pPr eaLnBrk="1" hangingPunct="1">
              <a:buFontTx/>
              <a:buNone/>
              <a:defRPr/>
            </a:pPr>
            <a:r>
              <a:rPr lang="is-I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”: 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organization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”: 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}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0748AF-017D-594E-B54E-106A5FBAD739}"/>
              </a:ext>
            </a:extLst>
          </p:cNvPr>
          <p:cNvSpPr txBox="1"/>
          <p:nvPr/>
        </p:nvSpPr>
        <p:spPr>
          <a:xfrm>
            <a:off x="1658091" y="5709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79B7261-FD4C-4CEC-8588-2E53E0F4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59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ECBBF-D6C6-6540-91B8-8D661559DA85}" type="slidenum">
              <a:rPr lang="en-US"/>
              <a:pPr/>
              <a:t>11</a:t>
            </a:fld>
            <a:endParaRPr lang="en-US"/>
          </a:p>
        </p:txBody>
      </p:sp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Client-Server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81200"/>
            <a:ext cx="84582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FF"/>
                </a:solidFill>
              </a:rPr>
              <a:t>One </a:t>
            </a:r>
            <a:r>
              <a:rPr lang="en-US" sz="2800" i="1" dirty="0">
                <a:solidFill>
                  <a:srgbClr val="0000FF"/>
                </a:solidFill>
              </a:rPr>
              <a:t>server</a:t>
            </a:r>
            <a:r>
              <a:rPr lang="en-US" sz="2800" dirty="0">
                <a:solidFill>
                  <a:srgbClr val="0000FF"/>
                </a:solidFill>
              </a:rPr>
              <a:t> that runs the DBMS (or RDBMS):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Your own desktop, or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Some beefy system, or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 cloud service (SQL Azure)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B0CFD07-0C8E-4EFC-BCB9-6F43E3CA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643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Return province</a:t>
            </a:r>
            <a:br>
              <a:rPr lang="en-US" dirty="0"/>
            </a:br>
            <a:r>
              <a:rPr lang="en-US" dirty="0"/>
              <a:t>and city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" y="2819400"/>
            <a:ext cx="8114722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z.name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province_name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u.name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city_name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FROM world x,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x.mondial.country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y.province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z,</a:t>
            </a:r>
          </a:p>
          <a:p>
            <a:pPr eaLnBrk="1" hangingPunct="1">
              <a:buFontTx/>
              <a:buNone/>
              <a:defRPr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(CASE WHEN 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z.city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missing THEN []</a:t>
            </a: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WHEN IS_ARRAY(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z.city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THEN 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z.city</a:t>
            </a:r>
            <a:endParaRPr lang="en-US" sz="220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ELSE [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z.city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END) AS u</a:t>
            </a:r>
          </a:p>
          <a:p>
            <a:pPr eaLnBrk="1" hangingPunct="1">
              <a:buFontTx/>
              <a:buNone/>
              <a:defRPr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y.name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="Greece";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238C87D1-3FC0-0B4F-B183-BA0673E77B34}"/>
              </a:ext>
            </a:extLst>
          </p:cNvPr>
          <p:cNvSpPr/>
          <p:nvPr/>
        </p:nvSpPr>
        <p:spPr>
          <a:xfrm>
            <a:off x="4259499" y="5447973"/>
            <a:ext cx="2333832" cy="649188"/>
          </a:xfrm>
          <a:prstGeom prst="wedgeEllipseCallout">
            <a:avLst>
              <a:gd name="adj1" fmla="val -26445"/>
              <a:gd name="adj2" fmla="val -1283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Barmeno ExtraBold" panose="020B0500000000000000" pitchFamily="34" charset="0"/>
                <a:cs typeface="Arial"/>
              </a:rPr>
              <a:t>Even better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72E76DE9-D08B-9A4F-8ADC-9AF0EE485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0231"/>
            <a:ext cx="4259499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{“</a:t>
            </a:r>
            <a:r>
              <a:rPr lang="en-US" sz="1400" dirty="0" err="1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mondial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{“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country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[{Albania}, {Greece}</a:t>
            </a:r>
            <a:r>
              <a:rPr lang="en-U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lang="is-I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</a:t>
            </a:r>
            <a:r>
              <a:rPr lang="is-I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],</a:t>
            </a:r>
          </a:p>
          <a:p>
            <a:pPr eaLnBrk="1" hangingPunct="1">
              <a:buFontTx/>
              <a:buNone/>
              <a:defRPr/>
            </a:pPr>
            <a:r>
              <a:rPr lang="is-I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”: 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organization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”: 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}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0748AF-017D-594E-B54E-106A5FBAD739}"/>
              </a:ext>
            </a:extLst>
          </p:cNvPr>
          <p:cNvSpPr txBox="1"/>
          <p:nvPr/>
        </p:nvSpPr>
        <p:spPr>
          <a:xfrm>
            <a:off x="1658091" y="5709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C8E7AC11-288F-4BB3-BA82-85EB3A41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1676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is_array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is_boolean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is_number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is_object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is_string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is_null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is_missing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is_unknown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Arial" panose="020B0604020202020204" pitchFamily="34" charset="0"/>
              </a:rPr>
              <a:t>=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is_null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Arial" panose="020B0604020202020204" pitchFamily="34" charset="0"/>
              </a:rPr>
              <a:t>or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is_missing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593D506-E6A8-485C-9392-3D30B724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6209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Paradigms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Unnesting</a:t>
            </a:r>
            <a:endParaRPr lang="en-US" dirty="0"/>
          </a:p>
          <a:p>
            <a:r>
              <a:rPr lang="en-US" dirty="0"/>
              <a:t>Nesting</a:t>
            </a:r>
          </a:p>
          <a:p>
            <a:r>
              <a:rPr lang="en-US" dirty="0"/>
              <a:t>Grouping and aggregate</a:t>
            </a:r>
          </a:p>
          <a:p>
            <a:r>
              <a:rPr lang="en-US" dirty="0"/>
              <a:t>Joins</a:t>
            </a:r>
          </a:p>
          <a:p>
            <a:r>
              <a:rPr lang="en-US" dirty="0"/>
              <a:t>Multi-value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EF5B92C-2ABF-4AD9-A751-C7AE7609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00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81273"/>
            <a:ext cx="7772400" cy="1143000"/>
          </a:xfrm>
        </p:spPr>
        <p:txBody>
          <a:bodyPr/>
          <a:lstStyle/>
          <a:p>
            <a:r>
              <a:rPr lang="en-US" dirty="0"/>
              <a:t>Nesting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2B5724C-C468-DB48-A72E-9C0F1522C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84" y="1731459"/>
            <a:ext cx="2084225" cy="10341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[{A:a1, B:b1},</a:t>
            </a:r>
          </a:p>
          <a:p>
            <a:pPr eaLnBrk="1" hangingPunct="1"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{A:a1, B:b2}, </a:t>
            </a:r>
          </a:p>
          <a:p>
            <a:pPr eaLnBrk="1" hangingPunct="1"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{A:a2, B:b1}]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B54A6-731D-5347-9117-A891D2C8E91C}"/>
              </a:ext>
            </a:extLst>
          </p:cNvPr>
          <p:cNvSpPr txBox="1"/>
          <p:nvPr/>
        </p:nvSpPr>
        <p:spPr>
          <a:xfrm>
            <a:off x="1905000" y="136013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A742A-5032-1D40-B1E3-938E7D421ADA}"/>
              </a:ext>
            </a:extLst>
          </p:cNvPr>
          <p:cNvSpPr txBox="1"/>
          <p:nvPr/>
        </p:nvSpPr>
        <p:spPr>
          <a:xfrm>
            <a:off x="799205" y="3136915"/>
            <a:ext cx="7803739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SELECT DISTINCT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(SELECT 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y.B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C AS y WHERE 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y.A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AS Grp</a:t>
            </a: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FROM C AS 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4DC7B-52A4-8247-B047-50533455833B}"/>
              </a:ext>
            </a:extLst>
          </p:cNvPr>
          <p:cNvSpPr txBox="1"/>
          <p:nvPr/>
        </p:nvSpPr>
        <p:spPr>
          <a:xfrm>
            <a:off x="799205" y="4868111"/>
            <a:ext cx="7648248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SELECT DISTINCT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, g AS Grp</a:t>
            </a:r>
          </a:p>
          <a:p>
            <a:pPr eaLnBrk="1" hangingPunct="1">
              <a:buFontTx/>
              <a:buNone/>
              <a:defRPr/>
            </a:pP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FROM C AS x</a:t>
            </a:r>
            <a:b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g = (SELECT 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y.B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C AS y WHERE 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2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y.A</a:t>
            </a:r>
            <a:r>
              <a:rPr lang="en-US" sz="2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325D485-E162-ED42-9BFE-B4F1792DA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26" y="1943243"/>
            <a:ext cx="3223959" cy="7017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[{A:a1, Grp:[{b1, b2}]},</a:t>
            </a:r>
          </a:p>
          <a:p>
            <a:pPr eaLnBrk="1" hangingPunct="1"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{A:a2, Grp:[{b1}]}</a:t>
            </a: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73A4C4F-DF2A-124D-A64A-373B680599FF}"/>
              </a:ext>
            </a:extLst>
          </p:cNvPr>
          <p:cNvSpPr/>
          <p:nvPr/>
        </p:nvSpPr>
        <p:spPr bwMode="auto">
          <a:xfrm>
            <a:off x="3971845" y="1800680"/>
            <a:ext cx="762000" cy="917079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Bef>
                <a:spcPct val="20000"/>
              </a:spcBef>
            </a:pPr>
            <a:endParaRPr lang="en-US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A2F5D5-CF40-D441-8FB2-C3837A3FF1E7}"/>
              </a:ext>
            </a:extLst>
          </p:cNvPr>
          <p:cNvSpPr txBox="1"/>
          <p:nvPr/>
        </p:nvSpPr>
        <p:spPr>
          <a:xfrm>
            <a:off x="6104081" y="1339015"/>
            <a:ext cx="146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We want: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5A55B-95FE-C74C-8B2F-6C3B2C54A265}"/>
              </a:ext>
            </a:extLst>
          </p:cNvPr>
          <p:cNvSpPr txBox="1"/>
          <p:nvPr/>
        </p:nvSpPr>
        <p:spPr>
          <a:xfrm>
            <a:off x="3405270" y="4385405"/>
            <a:ext cx="2528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Using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dirty="0">
                <a:latin typeface="Barmeno ExtraBold" panose="020B0500000000000000" pitchFamily="34" charset="0"/>
                <a:cs typeface="Arial"/>
              </a:rPr>
              <a:t> syntax: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02516D55-1FB1-4658-9BDF-A5D65781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05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1557"/>
            <a:ext cx="7772400" cy="1143000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Unnesting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0" y="1139317"/>
            <a:ext cx="7772400" cy="1908683"/>
          </a:xfrm>
        </p:spPr>
        <p:txBody>
          <a:bodyPr/>
          <a:lstStyle/>
          <a:p>
            <a:r>
              <a:rPr lang="en-US" dirty="0"/>
              <a:t>An array:  [a, b, c]</a:t>
            </a:r>
          </a:p>
          <a:p>
            <a:r>
              <a:rPr lang="en-US" dirty="0"/>
              <a:t>A nested array: </a:t>
            </a:r>
            <a:r>
              <a:rPr lang="en-US" dirty="0" err="1"/>
              <a:t>arr</a:t>
            </a:r>
            <a:r>
              <a:rPr lang="en-US" dirty="0"/>
              <a:t> = [[a, b], [], [b, c, d]]</a:t>
            </a:r>
          </a:p>
          <a:p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Unnest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arr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)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= [a, b, b, c, d]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4806" y="5254117"/>
            <a:ext cx="273344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Arial"/>
              </a:rPr>
              <a:t>SELECT y</a:t>
            </a: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Arial"/>
              </a:rPr>
              <a:t>FROM </a:t>
            </a:r>
            <a:r>
              <a:rPr lang="en-US" b="1" dirty="0" err="1">
                <a:latin typeface="Consolas" panose="020B0609020204030204" pitchFamily="49" charset="0"/>
                <a:cs typeface="Arial"/>
              </a:rPr>
              <a:t>arr</a:t>
            </a:r>
            <a:r>
              <a:rPr lang="en-US" b="1" dirty="0">
                <a:latin typeface="Consolas" panose="020B0609020204030204" pitchFamily="49" charset="0"/>
                <a:cs typeface="Arial"/>
              </a:rPr>
              <a:t> x, x y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E086D21-9FBC-4457-9D95-040B8601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5A320C-125A-4B11-BA93-1A582B09BC45}"/>
              </a:ext>
            </a:extLst>
          </p:cNvPr>
          <p:cNvSpPr txBox="1"/>
          <p:nvPr/>
        </p:nvSpPr>
        <p:spPr>
          <a:xfrm>
            <a:off x="669471" y="3013501"/>
            <a:ext cx="188384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Arial"/>
              </a:rPr>
              <a:t>SELECT y</a:t>
            </a: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Arial"/>
              </a:rPr>
              <a:t>FROM </a:t>
            </a:r>
            <a:r>
              <a:rPr lang="en-US" b="1" dirty="0" err="1">
                <a:latin typeface="Consolas" panose="020B0609020204030204" pitchFamily="49" charset="0"/>
                <a:cs typeface="Arial"/>
              </a:rPr>
              <a:t>arr</a:t>
            </a:r>
            <a:r>
              <a:rPr lang="en-US" b="1" dirty="0">
                <a:latin typeface="Consolas" panose="020B0609020204030204" pitchFamily="49" charset="0"/>
                <a:cs typeface="Arial"/>
              </a:rPr>
              <a:t> 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0B8F1-B219-4380-982E-664EA71FDF2A}"/>
              </a:ext>
            </a:extLst>
          </p:cNvPr>
          <p:cNvSpPr/>
          <p:nvPr/>
        </p:nvSpPr>
        <p:spPr>
          <a:xfrm>
            <a:off x="4876800" y="2754990"/>
            <a:ext cx="35433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MT"/>
              </a:rPr>
              <a:t>Result:</a:t>
            </a:r>
          </a:p>
          <a:p>
            <a:r>
              <a:rPr lang="en-US" sz="2000" dirty="0">
                <a:latin typeface="ArialMT"/>
              </a:rPr>
              <a:t>{ "x": [ "a", "b" ] }</a:t>
            </a:r>
          </a:p>
          <a:p>
            <a:r>
              <a:rPr lang="en-US" sz="2000" dirty="0">
                <a:latin typeface="ArialMT"/>
              </a:rPr>
              <a:t>{ "x": [ ] }</a:t>
            </a:r>
          </a:p>
          <a:p>
            <a:r>
              <a:rPr lang="en-US" sz="2000" dirty="0">
                <a:latin typeface="ArialMT"/>
              </a:rPr>
              <a:t>{ "x": [ "b", "c", "d" ] }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93C51C-7F0F-4EFD-A0DF-C32CE39B9F29}"/>
              </a:ext>
            </a:extLst>
          </p:cNvPr>
          <p:cNvSpPr/>
          <p:nvPr/>
        </p:nvSpPr>
        <p:spPr>
          <a:xfrm>
            <a:off x="4876800" y="4236272"/>
            <a:ext cx="1905000" cy="2006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MT"/>
              </a:rPr>
              <a:t>Result:</a:t>
            </a:r>
          </a:p>
          <a:p>
            <a:r>
              <a:rPr lang="en-US" sz="2000" dirty="0">
                <a:latin typeface="ArialMT"/>
              </a:rPr>
              <a:t>{ "y": "a" }</a:t>
            </a:r>
          </a:p>
          <a:p>
            <a:r>
              <a:rPr lang="en-US" sz="2000" dirty="0">
                <a:latin typeface="ArialMT"/>
              </a:rPr>
              <a:t>{ "y": "b" }</a:t>
            </a:r>
          </a:p>
          <a:p>
            <a:r>
              <a:rPr lang="en-US" sz="2000" dirty="0">
                <a:latin typeface="ArialMT"/>
              </a:rPr>
              <a:t>{ "y": "b" }</a:t>
            </a:r>
          </a:p>
          <a:p>
            <a:r>
              <a:rPr lang="en-US" sz="2000" dirty="0">
                <a:latin typeface="ArialMT"/>
              </a:rPr>
              <a:t>{ "y": "c" }</a:t>
            </a:r>
          </a:p>
          <a:p>
            <a:r>
              <a:rPr lang="en-US" sz="2000" dirty="0">
                <a:latin typeface="ArialMT"/>
              </a:rPr>
              <a:t>{ "y": "d" 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933391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Unnesting</a:t>
            </a:r>
            <a:r>
              <a:rPr lang="en-US" dirty="0"/>
              <a:t> Specific Field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coll</a:t>
            </a:r>
            <a:r>
              <a:rPr lang="en-US" sz="1800" dirty="0"/>
              <a:t> =</a:t>
            </a:r>
            <a:br>
              <a:rPr lang="en-US" sz="1800" dirty="0"/>
            </a:br>
            <a:r>
              <a:rPr lang="en-US" sz="1800" dirty="0"/>
              <a:t>[{A:a1, F:[{B:b1},{B:b2}], G:[{C:c1}]}, </a:t>
            </a:r>
            <a:br>
              <a:rPr lang="en-US" sz="1800" dirty="0"/>
            </a:br>
            <a:r>
              <a:rPr lang="en-US" sz="1800" dirty="0"/>
              <a:t> {A:a2, F:[{B:b3},{B:b4},{B:b5}], G:[ ]},</a:t>
            </a:r>
            <a:br>
              <a:rPr lang="en-US" sz="1800" dirty="0"/>
            </a:br>
            <a:r>
              <a:rPr lang="en-US" sz="1800" dirty="0"/>
              <a:t> {A:a3, F:[{B:b6}], G:[{C:c2},{C:c3}]}]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6002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nested collection </a:t>
            </a:r>
          </a:p>
        </p:txBody>
      </p:sp>
    </p:spTree>
    <p:extLst>
      <p:ext uri="{BB962C8B-B14F-4D97-AF65-F5344CB8AC3E}">
        <p14:creationId xmlns:p14="http://schemas.microsoft.com/office/powerpoint/2010/main" val="11760703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Unnesting</a:t>
            </a:r>
            <a:r>
              <a:rPr lang="en-US" dirty="0"/>
              <a:t> Specific Field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coll</a:t>
            </a:r>
            <a:r>
              <a:rPr lang="en-US" sz="1800" dirty="0"/>
              <a:t> =</a:t>
            </a:r>
            <a:br>
              <a:rPr lang="en-US" sz="1800" dirty="0"/>
            </a:br>
            <a:r>
              <a:rPr lang="en-US" sz="1800" dirty="0"/>
              <a:t>[{A:a1, F:[{B:b1},{B:b2}], G:[{C:c1}]}, </a:t>
            </a:r>
            <a:br>
              <a:rPr lang="en-US" sz="1800" dirty="0"/>
            </a:br>
            <a:r>
              <a:rPr lang="en-US" sz="1800" dirty="0"/>
              <a:t> {A:a2, F:[{B:b3},{B:b4},{B:b5}], G:[ ]},</a:t>
            </a:r>
            <a:br>
              <a:rPr lang="en-US" sz="1800" dirty="0"/>
            </a:br>
            <a:r>
              <a:rPr lang="en-US" sz="1800" dirty="0"/>
              <a:t> {A:a3, F:[{B:b6}], G:[{C:c2},{C:c3}]}]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6002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nested collection 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4800600" y="2590800"/>
            <a:ext cx="3178892" cy="432792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Nested Relational Algebra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3400" y="3352800"/>
            <a:ext cx="3367065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Unnest</a:t>
            </a:r>
            <a:r>
              <a:rPr lang="en-US" sz="1800" baseline="-25000" dirty="0" err="1"/>
              <a:t>F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[{A:a1, B:b1, G:[{C:c1}]}, </a:t>
            </a:r>
          </a:p>
          <a:p>
            <a:pPr marL="0" indent="0">
              <a:buNone/>
            </a:pPr>
            <a:r>
              <a:rPr lang="en-US" sz="1800" dirty="0"/>
              <a:t> {A:a1, B:b2, G:[{C:c1}]},</a:t>
            </a:r>
          </a:p>
          <a:p>
            <a:pPr marL="0" indent="0">
              <a:buNone/>
            </a:pPr>
            <a:r>
              <a:rPr lang="en-US" sz="1800" dirty="0"/>
              <a:t> {A:a2, B:b3, G:[]},</a:t>
            </a:r>
          </a:p>
          <a:p>
            <a:pPr marL="0" indent="0">
              <a:buNone/>
            </a:pPr>
            <a:r>
              <a:rPr lang="en-US" sz="1800" dirty="0"/>
              <a:t> {A:a2, B:b4, G:[]},</a:t>
            </a:r>
          </a:p>
          <a:p>
            <a:pPr marL="0" indent="0">
              <a:buNone/>
            </a:pPr>
            <a:r>
              <a:rPr lang="en-US" sz="1800" dirty="0"/>
              <a:t> {A:a2, B:b5, G:[]},</a:t>
            </a:r>
          </a:p>
          <a:p>
            <a:pPr marL="0" indent="0">
              <a:buNone/>
            </a:pPr>
            <a:r>
              <a:rPr lang="en-US" sz="1800" dirty="0"/>
              <a:t> {A:a3, B:b6, G:[{C:c2},{C:c3}]}]</a:t>
            </a:r>
          </a:p>
        </p:txBody>
      </p:sp>
    </p:spTree>
    <p:extLst>
      <p:ext uri="{BB962C8B-B14F-4D97-AF65-F5344CB8AC3E}">
        <p14:creationId xmlns:p14="http://schemas.microsoft.com/office/powerpoint/2010/main" val="2432927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Unnesting</a:t>
            </a:r>
            <a:r>
              <a:rPr lang="en-US" dirty="0"/>
              <a:t> Specific Field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" y="5791200"/>
            <a:ext cx="314927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dirty="0">
                <a:latin typeface="Arial"/>
                <a:cs typeface="Arial"/>
              </a:rPr>
              <a:t>SELECT </a:t>
            </a:r>
            <a:r>
              <a:rPr lang="en-US" dirty="0" err="1">
                <a:latin typeface="Arial"/>
                <a:cs typeface="Arial"/>
              </a:rPr>
              <a:t>x.A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y.B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x.G</a:t>
            </a:r>
            <a:endParaRPr lang="en-US" dirty="0">
              <a:latin typeface="Arial"/>
              <a:cs typeface="Arial"/>
            </a:endParaRP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Arial"/>
                <a:cs typeface="Arial"/>
              </a:rPr>
              <a:t>FROM </a:t>
            </a:r>
            <a:r>
              <a:rPr lang="en-US" dirty="0" err="1">
                <a:latin typeface="Arial"/>
                <a:cs typeface="Arial"/>
              </a:rPr>
              <a:t>coll</a:t>
            </a:r>
            <a:r>
              <a:rPr lang="en-US" dirty="0">
                <a:latin typeface="Arial"/>
                <a:cs typeface="Arial"/>
              </a:rPr>
              <a:t> x, </a:t>
            </a:r>
            <a:r>
              <a:rPr lang="en-US" dirty="0" err="1">
                <a:latin typeface="Arial"/>
                <a:cs typeface="Arial"/>
              </a:rPr>
              <a:t>x.F</a:t>
            </a:r>
            <a:r>
              <a:rPr lang="en-US" dirty="0">
                <a:latin typeface="Arial"/>
                <a:cs typeface="Arial"/>
              </a:rPr>
              <a:t> y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coll</a:t>
            </a:r>
            <a:r>
              <a:rPr lang="en-US" sz="1800" dirty="0"/>
              <a:t> =</a:t>
            </a:r>
            <a:br>
              <a:rPr lang="en-US" sz="1800" dirty="0"/>
            </a:br>
            <a:r>
              <a:rPr lang="en-US" sz="1800" dirty="0"/>
              <a:t>[{A:a1, F:[{B:b1},{B:b2}], G:[{C:c1}]}, </a:t>
            </a:r>
            <a:br>
              <a:rPr lang="en-US" sz="1800" dirty="0"/>
            </a:br>
            <a:r>
              <a:rPr lang="en-US" sz="1800" dirty="0"/>
              <a:t> {A:a2, F:[{B:b3},{B:b4},{B:b5}], G:[ ]},</a:t>
            </a:r>
            <a:br>
              <a:rPr lang="en-US" sz="1800" dirty="0"/>
            </a:br>
            <a:r>
              <a:rPr lang="en-US" sz="1800" dirty="0"/>
              <a:t> {A:a3, F:[{B:b6}], G:[{C:c2},{C:c3}]}]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6002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nested collection 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4800600" y="2590800"/>
            <a:ext cx="3178892" cy="432792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Nested Relational Algebra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6705600" y="4953000"/>
            <a:ext cx="1059714" cy="432792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SQL++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3689597" y="5741253"/>
            <a:ext cx="2301913" cy="735747"/>
          </a:xfrm>
          <a:prstGeom prst="wedgeEllipseCallout">
            <a:avLst>
              <a:gd name="adj1" fmla="val -95265"/>
              <a:gd name="adj2" fmla="val 1924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Refers to relations</a:t>
            </a:r>
            <a:br>
              <a:rPr lang="en-US" sz="1400">
                <a:latin typeface="Arial"/>
                <a:cs typeface="Arial"/>
              </a:rPr>
            </a:br>
            <a:r>
              <a:rPr lang="en-US" sz="1400">
                <a:latin typeface="Arial"/>
                <a:cs typeface="Arial"/>
              </a:rPr>
              <a:t>defined on the left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3400" y="3352800"/>
            <a:ext cx="3367065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Unnest</a:t>
            </a:r>
            <a:r>
              <a:rPr lang="en-US" sz="1800" baseline="-25000" dirty="0" err="1"/>
              <a:t>F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[{A:a1, B:b1, G:[{C:c1}]}, </a:t>
            </a:r>
          </a:p>
          <a:p>
            <a:pPr marL="0" indent="0">
              <a:buNone/>
            </a:pPr>
            <a:r>
              <a:rPr lang="en-US" sz="1800" dirty="0"/>
              <a:t> {A:a1, B:b2, G:[{C:c1}]},</a:t>
            </a:r>
          </a:p>
          <a:p>
            <a:pPr marL="0" indent="0">
              <a:buNone/>
            </a:pPr>
            <a:r>
              <a:rPr lang="en-US" sz="1800" dirty="0"/>
              <a:t> {A:a2, B:b3, G:[]},</a:t>
            </a:r>
          </a:p>
          <a:p>
            <a:pPr marL="0" indent="0">
              <a:buNone/>
            </a:pPr>
            <a:r>
              <a:rPr lang="en-US" sz="1800" dirty="0"/>
              <a:t> {A:a2, B:b4, G:[]},</a:t>
            </a:r>
          </a:p>
          <a:p>
            <a:pPr marL="0" indent="0">
              <a:buNone/>
            </a:pPr>
            <a:r>
              <a:rPr lang="en-US" sz="1800" dirty="0"/>
              <a:t> {A:a2, B:b5, G:[]},</a:t>
            </a:r>
          </a:p>
          <a:p>
            <a:pPr marL="0" indent="0">
              <a:buNone/>
            </a:pPr>
            <a:r>
              <a:rPr lang="en-US" sz="1800" dirty="0"/>
              <a:t> {A:a3, B:b6, G:[{C:c2},{C:c3}]}]</a:t>
            </a:r>
          </a:p>
        </p:txBody>
      </p:sp>
    </p:spTree>
    <p:extLst>
      <p:ext uri="{BB962C8B-B14F-4D97-AF65-F5344CB8AC3E}">
        <p14:creationId xmlns:p14="http://schemas.microsoft.com/office/powerpoint/2010/main" val="28403775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Unnesting</a:t>
            </a:r>
            <a:r>
              <a:rPr lang="en-US" dirty="0"/>
              <a:t> Specific Field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3400" y="5791200"/>
            <a:ext cx="314927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dirty="0">
                <a:latin typeface="Arial"/>
                <a:cs typeface="Arial"/>
              </a:rPr>
              <a:t>SELECT </a:t>
            </a:r>
            <a:r>
              <a:rPr lang="en-US" dirty="0" err="1">
                <a:latin typeface="Arial"/>
                <a:cs typeface="Arial"/>
              </a:rPr>
              <a:t>x.A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y.B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x.G</a:t>
            </a:r>
            <a:endParaRPr lang="en-US" dirty="0">
              <a:latin typeface="Arial"/>
              <a:cs typeface="Arial"/>
            </a:endParaRP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Arial"/>
                <a:cs typeface="Arial"/>
              </a:rPr>
              <a:t>FROM </a:t>
            </a:r>
            <a:r>
              <a:rPr lang="en-US" dirty="0" err="1">
                <a:latin typeface="Arial"/>
                <a:cs typeface="Arial"/>
              </a:rPr>
              <a:t>coll</a:t>
            </a:r>
            <a:r>
              <a:rPr lang="en-US" dirty="0">
                <a:latin typeface="Arial"/>
                <a:cs typeface="Arial"/>
              </a:rPr>
              <a:t> x, </a:t>
            </a:r>
            <a:r>
              <a:rPr lang="en-US" dirty="0" err="1">
                <a:latin typeface="Arial"/>
                <a:cs typeface="Arial"/>
              </a:rPr>
              <a:t>x.F</a:t>
            </a:r>
            <a:r>
              <a:rPr lang="en-US" dirty="0">
                <a:latin typeface="Arial"/>
                <a:cs typeface="Arial"/>
              </a:rPr>
              <a:t> y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coll</a:t>
            </a:r>
            <a:r>
              <a:rPr lang="en-US" sz="1800" dirty="0"/>
              <a:t> =</a:t>
            </a:r>
            <a:br>
              <a:rPr lang="en-US" sz="1800" dirty="0"/>
            </a:br>
            <a:r>
              <a:rPr lang="en-US" sz="1800" dirty="0"/>
              <a:t>[{A:a1, F:[{B:b1},{B:b2}], G:[{C:c1}]}, </a:t>
            </a:r>
            <a:br>
              <a:rPr lang="en-US" sz="1800" dirty="0"/>
            </a:br>
            <a:r>
              <a:rPr lang="en-US" sz="1800" dirty="0"/>
              <a:t> {A:a2, F:[{B:b3},{B:b4},{B:b5}], G:[ ]},</a:t>
            </a:r>
            <a:br>
              <a:rPr lang="en-US" sz="1800" dirty="0"/>
            </a:br>
            <a:r>
              <a:rPr lang="en-US" sz="1800" dirty="0"/>
              <a:t> {A:a3, F:[{B:b6}], G:[{C:c2},{C:c3}]}]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6002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nested collection 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4800600" y="2590800"/>
            <a:ext cx="3178892" cy="432792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Nested Relational Algebra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6705600" y="4953000"/>
            <a:ext cx="1059714" cy="432792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SQL++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0570" y="5421868"/>
            <a:ext cx="314438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dirty="0">
                <a:latin typeface="Arial"/>
                <a:cs typeface="Arial"/>
              </a:rPr>
              <a:t>SELECT </a:t>
            </a:r>
            <a:r>
              <a:rPr lang="en-US" dirty="0" err="1">
                <a:latin typeface="Arial"/>
                <a:cs typeface="Arial"/>
              </a:rPr>
              <a:t>x.A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y.B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x.G</a:t>
            </a:r>
            <a:endParaRPr lang="en-US" dirty="0">
              <a:latin typeface="Arial"/>
              <a:cs typeface="Arial"/>
            </a:endParaRP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Arial"/>
                <a:cs typeface="Arial"/>
              </a:rPr>
              <a:t>FROM </a:t>
            </a:r>
            <a:r>
              <a:rPr lang="en-US" dirty="0" err="1">
                <a:latin typeface="Arial"/>
                <a:cs typeface="Arial"/>
              </a:rPr>
              <a:t>coll</a:t>
            </a:r>
            <a:r>
              <a:rPr lang="en-US" dirty="0">
                <a:latin typeface="Arial"/>
                <a:cs typeface="Arial"/>
              </a:rPr>
              <a:t> x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UNNEST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x.F</a:t>
            </a:r>
            <a:r>
              <a:rPr lang="en-US" dirty="0">
                <a:latin typeface="Arial"/>
                <a:cs typeface="Arial"/>
              </a:rPr>
              <a:t> 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03964" y="586740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=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33400" y="3352800"/>
            <a:ext cx="3367065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Unnest</a:t>
            </a:r>
            <a:r>
              <a:rPr lang="en-US" sz="1800" baseline="-25000" dirty="0" err="1"/>
              <a:t>F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[{A:a1, B:b1, G:[{C:c1}]}, </a:t>
            </a:r>
          </a:p>
          <a:p>
            <a:pPr marL="0" indent="0">
              <a:buNone/>
            </a:pPr>
            <a:r>
              <a:rPr lang="en-US" sz="1800" dirty="0"/>
              <a:t> {A:a1, B:b2, G:[{C:c1}]},</a:t>
            </a:r>
          </a:p>
          <a:p>
            <a:pPr marL="0" indent="0">
              <a:buNone/>
            </a:pPr>
            <a:r>
              <a:rPr lang="en-US" sz="1800" dirty="0"/>
              <a:t> {A:a2, B:b3, G:[]},</a:t>
            </a:r>
          </a:p>
          <a:p>
            <a:pPr marL="0" indent="0">
              <a:buNone/>
            </a:pPr>
            <a:r>
              <a:rPr lang="en-US" sz="1800" dirty="0"/>
              <a:t> {A:a2, B:b4, G:[]},</a:t>
            </a:r>
          </a:p>
          <a:p>
            <a:pPr marL="0" indent="0">
              <a:buNone/>
            </a:pPr>
            <a:r>
              <a:rPr lang="en-US" sz="1800" dirty="0"/>
              <a:t> {A:a2, B:b5, G:[]},</a:t>
            </a:r>
          </a:p>
          <a:p>
            <a:pPr marL="0" indent="0">
              <a:buNone/>
            </a:pPr>
            <a:r>
              <a:rPr lang="en-US" sz="1800" dirty="0"/>
              <a:t> {A:a3, B:b6, G:[{C:c2},{C:c3}]}]</a:t>
            </a:r>
          </a:p>
        </p:txBody>
      </p:sp>
    </p:spTree>
    <p:extLst>
      <p:ext uri="{BB962C8B-B14F-4D97-AF65-F5344CB8AC3E}">
        <p14:creationId xmlns:p14="http://schemas.microsoft.com/office/powerpoint/2010/main" val="6052454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Unnesting</a:t>
            </a:r>
            <a:r>
              <a:rPr lang="en-US" dirty="0"/>
              <a:t> Specific Field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800600" y="3352800"/>
            <a:ext cx="3328743" cy="13111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Unnest</a:t>
            </a:r>
            <a:r>
              <a:rPr lang="en-US" sz="1800" baseline="-25000" dirty="0" err="1"/>
              <a:t>G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[{A:a1, F:[{B:b1},{B:b2}], C:c1},</a:t>
            </a:r>
          </a:p>
          <a:p>
            <a:pPr marL="0" indent="0">
              <a:buNone/>
            </a:pPr>
            <a:r>
              <a:rPr lang="en-US" sz="1800" dirty="0"/>
              <a:t> {A:a3, F:[{B:b6}], C:c2},</a:t>
            </a:r>
          </a:p>
          <a:p>
            <a:pPr marL="0" indent="0">
              <a:buNone/>
            </a:pPr>
            <a:r>
              <a:rPr lang="en-US" sz="1800" dirty="0"/>
              <a:t> {A:a3, F:[{B:b6}], C:c3]}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91200"/>
            <a:ext cx="314927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dirty="0">
                <a:latin typeface="Arial"/>
                <a:cs typeface="Arial"/>
              </a:rPr>
              <a:t>SELECT </a:t>
            </a:r>
            <a:r>
              <a:rPr lang="en-US" dirty="0" err="1">
                <a:latin typeface="Arial"/>
                <a:cs typeface="Arial"/>
              </a:rPr>
              <a:t>x.A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y.B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x.G</a:t>
            </a:r>
            <a:endParaRPr lang="en-US" dirty="0">
              <a:latin typeface="Arial"/>
              <a:cs typeface="Arial"/>
            </a:endParaRP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Arial"/>
                <a:cs typeface="Arial"/>
              </a:rPr>
              <a:t>FROM </a:t>
            </a:r>
            <a:r>
              <a:rPr lang="en-US" dirty="0" err="1">
                <a:latin typeface="Arial"/>
                <a:cs typeface="Arial"/>
              </a:rPr>
              <a:t>coll</a:t>
            </a:r>
            <a:r>
              <a:rPr lang="en-US" dirty="0">
                <a:latin typeface="Arial"/>
                <a:cs typeface="Arial"/>
              </a:rPr>
              <a:t> x, </a:t>
            </a:r>
            <a:r>
              <a:rPr lang="en-US" dirty="0" err="1">
                <a:latin typeface="Arial"/>
                <a:cs typeface="Arial"/>
              </a:rPr>
              <a:t>x.F</a:t>
            </a:r>
            <a:r>
              <a:rPr lang="en-US" dirty="0">
                <a:latin typeface="Arial"/>
                <a:cs typeface="Arial"/>
              </a:rPr>
              <a:t> y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coll</a:t>
            </a:r>
            <a:r>
              <a:rPr lang="en-US" sz="1800" dirty="0"/>
              <a:t> =</a:t>
            </a:r>
            <a:br>
              <a:rPr lang="en-US" sz="1800" dirty="0"/>
            </a:br>
            <a:r>
              <a:rPr lang="en-US" sz="1800" dirty="0"/>
              <a:t>[{A:a1, F:[{B:b1},{B:b2}], G:[{C:c1}]}, </a:t>
            </a:r>
            <a:br>
              <a:rPr lang="en-US" sz="1800" dirty="0"/>
            </a:br>
            <a:r>
              <a:rPr lang="en-US" sz="1800" dirty="0"/>
              <a:t> {A:a2, F:[{B:b3},{B:b4},{B:b5}], G:[ ]},</a:t>
            </a:r>
            <a:br>
              <a:rPr lang="en-US" sz="1800" dirty="0"/>
            </a:br>
            <a:r>
              <a:rPr lang="en-US" sz="1800" dirty="0"/>
              <a:t> {A:a3, F:[{B:b6}], G:[{C:c2},{C:c3}]}]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6002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nested collection 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4800600" y="2590800"/>
            <a:ext cx="3178892" cy="432792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Nested Relational Algebra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6705600" y="4953000"/>
            <a:ext cx="1059714" cy="432792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SQL++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33400" y="3352800"/>
            <a:ext cx="3367065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Unnest</a:t>
            </a:r>
            <a:r>
              <a:rPr lang="en-US" sz="1800" baseline="-25000" dirty="0" err="1"/>
              <a:t>F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[{A:a1, B:b1, G:[{C:c1}]}, </a:t>
            </a:r>
          </a:p>
          <a:p>
            <a:pPr marL="0" indent="0">
              <a:buNone/>
            </a:pPr>
            <a:r>
              <a:rPr lang="en-US" sz="1800" dirty="0"/>
              <a:t> {A:a1, B:b2, G:[{C:c1}]},</a:t>
            </a:r>
          </a:p>
          <a:p>
            <a:pPr marL="0" indent="0">
              <a:buNone/>
            </a:pPr>
            <a:r>
              <a:rPr lang="en-US" sz="1800" dirty="0"/>
              <a:t> {A:a2, B:b3, G:[]},</a:t>
            </a:r>
          </a:p>
          <a:p>
            <a:pPr marL="0" indent="0">
              <a:buNone/>
            </a:pPr>
            <a:r>
              <a:rPr lang="en-US" sz="1800" dirty="0"/>
              <a:t> {A:a2, B:b4, G:[]},</a:t>
            </a:r>
          </a:p>
          <a:p>
            <a:pPr marL="0" indent="0">
              <a:buNone/>
            </a:pPr>
            <a:r>
              <a:rPr lang="en-US" sz="1800" dirty="0"/>
              <a:t> {A:a2, B:b5, G:[]},</a:t>
            </a:r>
          </a:p>
          <a:p>
            <a:pPr marL="0" indent="0">
              <a:buNone/>
            </a:pPr>
            <a:r>
              <a:rPr lang="en-US" sz="1800" dirty="0"/>
              <a:t> {A:a3, B:b6, G:[{C:c2},{C:c3}]}]</a:t>
            </a:r>
          </a:p>
        </p:txBody>
      </p:sp>
    </p:spTree>
    <p:extLst>
      <p:ext uri="{BB962C8B-B14F-4D97-AF65-F5344CB8AC3E}">
        <p14:creationId xmlns:p14="http://schemas.microsoft.com/office/powerpoint/2010/main" val="42812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ECBBF-D6C6-6540-91B8-8D661559DA85}" type="slidenum">
              <a:rPr lang="en-US"/>
              <a:pPr/>
              <a:t>12</a:t>
            </a:fld>
            <a:endParaRPr lang="en-US"/>
          </a:p>
        </p:txBody>
      </p:sp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z="4000" dirty="0"/>
              <a:t>Client-Server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981200"/>
            <a:ext cx="84582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FF"/>
                </a:solidFill>
              </a:rPr>
              <a:t>One </a:t>
            </a:r>
            <a:r>
              <a:rPr lang="en-US" sz="2800" i="1" dirty="0">
                <a:solidFill>
                  <a:srgbClr val="0000FF"/>
                </a:solidFill>
              </a:rPr>
              <a:t>server</a:t>
            </a:r>
            <a:r>
              <a:rPr lang="en-US" sz="2800" dirty="0">
                <a:solidFill>
                  <a:srgbClr val="0000FF"/>
                </a:solidFill>
              </a:rPr>
              <a:t> that runs the DBMS (or RDBMS):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Your own desktop, or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Some beefy system, or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 cloud service (SQL Azure)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FF"/>
                </a:solidFill>
              </a:rPr>
              <a:t>Many </a:t>
            </a:r>
            <a:r>
              <a:rPr lang="en-US" sz="2800" i="1" dirty="0">
                <a:solidFill>
                  <a:srgbClr val="0000FF"/>
                </a:solidFill>
              </a:rPr>
              <a:t>clients</a:t>
            </a:r>
            <a:r>
              <a:rPr lang="en-US" sz="2800" dirty="0">
                <a:solidFill>
                  <a:srgbClr val="0000FF"/>
                </a:solidFill>
              </a:rPr>
              <a:t> run apps and connect to DBMS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Microsoft’s Management Studio (for SQL Server), or</a:t>
            </a:r>
          </a:p>
          <a:p>
            <a:pPr lvl="1">
              <a:lnSpc>
                <a:spcPct val="90000"/>
              </a:lnSpc>
            </a:pPr>
            <a:r>
              <a:rPr lang="en-US" sz="2400" dirty="0" err="1"/>
              <a:t>psql</a:t>
            </a:r>
            <a:r>
              <a:rPr lang="en-US" sz="2400" dirty="0"/>
              <a:t> (for </a:t>
            </a:r>
            <a:r>
              <a:rPr lang="en-US" sz="2400" dirty="0" err="1"/>
              <a:t>postgres</a:t>
            </a:r>
            <a:r>
              <a:rPr lang="en-US" sz="2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Some Java </a:t>
            </a:r>
            <a:r>
              <a:rPr lang="en-US" dirty="0"/>
              <a:t>program </a:t>
            </a:r>
            <a:r>
              <a:rPr lang="en-US" sz="2400" dirty="0"/>
              <a:t>or some C++ program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B8CBB8C-6C24-4851-9ECD-C76B432A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75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Unnesting</a:t>
            </a:r>
            <a:r>
              <a:rPr lang="en-US" dirty="0"/>
              <a:t> Specific Field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3400" y="3352800"/>
            <a:ext cx="3367065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Unnest</a:t>
            </a:r>
            <a:r>
              <a:rPr lang="en-US" sz="1800" baseline="-25000" dirty="0" err="1"/>
              <a:t>F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[{A:a1, B:b1, G:[{C:c1}]}, </a:t>
            </a:r>
          </a:p>
          <a:p>
            <a:pPr marL="0" indent="0">
              <a:buNone/>
            </a:pPr>
            <a:r>
              <a:rPr lang="en-US" sz="1800" dirty="0"/>
              <a:t> {A:a1, B:b2, G:[{C:c1}]},</a:t>
            </a:r>
          </a:p>
          <a:p>
            <a:pPr marL="0" indent="0">
              <a:buNone/>
            </a:pPr>
            <a:r>
              <a:rPr lang="en-US" sz="1800" dirty="0"/>
              <a:t> {A:a2, B:b3, G:[]},</a:t>
            </a:r>
          </a:p>
          <a:p>
            <a:pPr marL="0" indent="0">
              <a:buNone/>
            </a:pPr>
            <a:r>
              <a:rPr lang="en-US" sz="1800" dirty="0"/>
              <a:t> {A:a2, B:b4, G:[]},</a:t>
            </a:r>
          </a:p>
          <a:p>
            <a:pPr marL="0" indent="0">
              <a:buNone/>
            </a:pPr>
            <a:r>
              <a:rPr lang="en-US" sz="1800" dirty="0"/>
              <a:t> {A:a2, B:b5, G:[]},</a:t>
            </a:r>
          </a:p>
          <a:p>
            <a:pPr marL="0" indent="0">
              <a:buNone/>
            </a:pPr>
            <a:r>
              <a:rPr lang="en-US" sz="1800" dirty="0"/>
              <a:t> {A:a3, B:b6, G:[{C:c2},{C:c3}]}]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800600" y="3352800"/>
            <a:ext cx="3328743" cy="13111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Unnest</a:t>
            </a:r>
            <a:r>
              <a:rPr lang="en-US" sz="1800" baseline="-25000" dirty="0" err="1"/>
              <a:t>G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[{A:a1, F:[{B:b1},{B:b2}], C:c1},</a:t>
            </a:r>
          </a:p>
          <a:p>
            <a:pPr marL="0" indent="0">
              <a:buNone/>
            </a:pPr>
            <a:r>
              <a:rPr lang="en-US" sz="1800" dirty="0"/>
              <a:t> {A:a3, F:[{B:b6}], C:c2},</a:t>
            </a:r>
          </a:p>
          <a:p>
            <a:pPr marL="0" indent="0">
              <a:buNone/>
            </a:pPr>
            <a:r>
              <a:rPr lang="en-US" sz="1800" dirty="0"/>
              <a:t> {A:a3, F:[{B:b6}], C:c3]}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5791200"/>
            <a:ext cx="300595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Arial"/>
              </a:rPr>
              <a:t>SELECT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y.B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x.G</a:t>
            </a:r>
            <a:endParaRPr lang="en-US" sz="2000" b="1" dirty="0">
              <a:latin typeface="Consolas" panose="020B0609020204030204" pitchFamily="49" charset="0"/>
              <a:cs typeface="Arial"/>
            </a:endParaRPr>
          </a:p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Arial"/>
              </a:rPr>
              <a:t>FROM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x,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x.F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5715000"/>
            <a:ext cx="300595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Arial"/>
              </a:rPr>
              <a:t>SELECT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x.F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,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z.C</a:t>
            </a:r>
            <a:endParaRPr lang="en-US" sz="2000" b="1" dirty="0">
              <a:latin typeface="Consolas" panose="020B0609020204030204" pitchFamily="49" charset="0"/>
              <a:cs typeface="Arial"/>
            </a:endParaRPr>
          </a:p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Arial"/>
              </a:rPr>
              <a:t>FROM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x,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x.G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z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coll</a:t>
            </a:r>
            <a:r>
              <a:rPr lang="en-US" sz="1800" dirty="0"/>
              <a:t> =</a:t>
            </a:r>
            <a:br>
              <a:rPr lang="en-US" sz="1800" dirty="0"/>
            </a:br>
            <a:r>
              <a:rPr lang="en-US" sz="1800" dirty="0"/>
              <a:t>[{A:a1, F:[{B:b1},{B:b2}], G:[{C:c1}]}, </a:t>
            </a:r>
            <a:br>
              <a:rPr lang="en-US" sz="1800" dirty="0"/>
            </a:br>
            <a:r>
              <a:rPr lang="en-US" sz="1800" dirty="0"/>
              <a:t> {A:a2, F:[{B:b3},{B:b4},{B:b5}], G:[ ]},</a:t>
            </a:r>
            <a:br>
              <a:rPr lang="en-US" sz="1800" dirty="0"/>
            </a:br>
            <a:r>
              <a:rPr lang="en-US" sz="1800" dirty="0"/>
              <a:t> {A:a3, F:[{B:b6}], G:[{C:c2},{C:c3}]}]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6002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nested collection 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4885462" y="2590800"/>
            <a:ext cx="3009168" cy="432792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rmeno ExtraBold" panose="020B0500000000000000" pitchFamily="34" charset="0"/>
                <a:cs typeface="Arial"/>
              </a:rPr>
              <a:t>Nested Relational Algebra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6679590" y="4909721"/>
            <a:ext cx="1111735" cy="519351"/>
          </a:xfrm>
          <a:prstGeom prst="wedgeEllipseCallout">
            <a:avLst>
              <a:gd name="adj1" fmla="val -38079"/>
              <a:gd name="adj2" fmla="val 10507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latin typeface="Barmeno ExtraBold" panose="020B0500000000000000" pitchFamily="34" charset="0"/>
                <a:cs typeface="Arial"/>
              </a:rPr>
              <a:t>SQL++</a:t>
            </a:r>
          </a:p>
        </p:txBody>
      </p:sp>
    </p:spTree>
    <p:extLst>
      <p:ext uri="{BB962C8B-B14F-4D97-AF65-F5344CB8AC3E}">
        <p14:creationId xmlns:p14="http://schemas.microsoft.com/office/powerpoint/2010/main" val="23528443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(like group-by)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4265936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coll</a:t>
            </a:r>
            <a:r>
              <a:rPr lang="en-US" sz="1800" dirty="0"/>
              <a:t> =</a:t>
            </a:r>
            <a:br>
              <a:rPr lang="en-US" sz="1800" dirty="0"/>
            </a:br>
            <a:r>
              <a:rPr lang="en-US" sz="1800" dirty="0"/>
              <a:t>[{A:a1, B:b1}, {A:a1, B:b2}, {A:a2, B:b1}]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22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flat collection 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0A20064-C403-47EC-A127-11AEBD50E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689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(like group-by)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4265936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coll</a:t>
            </a:r>
            <a:r>
              <a:rPr lang="en-US" sz="1800" dirty="0"/>
              <a:t> =</a:t>
            </a:r>
            <a:br>
              <a:rPr lang="en-US" sz="1800" dirty="0"/>
            </a:br>
            <a:r>
              <a:rPr lang="en-US" sz="1800" dirty="0"/>
              <a:t>[{A:a1, B:b1}, {A:a1, B:b2}, {A:a2, B:b1}]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22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flat collection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2971800"/>
            <a:ext cx="3020929" cy="923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Nest</a:t>
            </a:r>
            <a:r>
              <a:rPr lang="en-US" sz="1800" baseline="-25000" dirty="0" err="1"/>
              <a:t>A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[{A:a1, GRP:[{B:b1},{B:b2}]}</a:t>
            </a:r>
            <a:br>
              <a:rPr lang="en-US" sz="1800" dirty="0"/>
            </a:br>
            <a:r>
              <a:rPr lang="en-US" sz="1800" dirty="0"/>
              <a:t> [{A:a2, GRP:[{B:b2}]}]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5601860" y="2035761"/>
            <a:ext cx="3405173" cy="476071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latin typeface="Barmeno ExtraBold" panose="020B0500000000000000" pitchFamily="34" charset="0"/>
                <a:cs typeface="Arial"/>
              </a:rPr>
              <a:t>Nested Relational Algebra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C459A47-8F11-4926-ABD3-F0214257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1432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(like group-by)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4265936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coll</a:t>
            </a:r>
            <a:r>
              <a:rPr lang="en-US" sz="1800" dirty="0"/>
              <a:t> =</a:t>
            </a:r>
            <a:br>
              <a:rPr lang="en-US" sz="1800" dirty="0"/>
            </a:br>
            <a:r>
              <a:rPr lang="en-US" sz="1800" dirty="0"/>
              <a:t>[{A:a1, B:b1}, {A:a1, B:b2}, {A:a2, B:b1}]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22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flat collection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2971800"/>
            <a:ext cx="3020929" cy="923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Nest</a:t>
            </a:r>
            <a:r>
              <a:rPr lang="en-US" sz="1800" baseline="-25000" dirty="0" err="1"/>
              <a:t>A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[{A:a1, GRP:[{B:b1},{B:b2}]}</a:t>
            </a:r>
            <a:br>
              <a:rPr lang="en-US" sz="1800" dirty="0"/>
            </a:br>
            <a:r>
              <a:rPr lang="en-US" sz="1800" dirty="0"/>
              <a:t> [{A:a2, GRP:[{B:b2}]}]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495800" y="2971800"/>
            <a:ext cx="3085062" cy="9787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Nest</a:t>
            </a:r>
            <a:r>
              <a:rPr lang="en-US" sz="1800" baseline="-25000" dirty="0" err="1"/>
              <a:t>B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[{B:b1, GRP:[{A:a1},{A:a2}]},</a:t>
            </a:r>
          </a:p>
          <a:p>
            <a:pPr marL="0" indent="0">
              <a:buNone/>
            </a:pPr>
            <a:r>
              <a:rPr lang="en-US" sz="1800" dirty="0"/>
              <a:t> {B:b2, GRP:[{A:a1}]}]</a:t>
            </a:r>
          </a:p>
        </p:txBody>
      </p:sp>
      <p:sp>
        <p:nvSpPr>
          <p:cNvPr id="15" name="Oval Callout 14"/>
          <p:cNvSpPr/>
          <p:nvPr/>
        </p:nvSpPr>
        <p:spPr>
          <a:xfrm>
            <a:off x="5601859" y="2035761"/>
            <a:ext cx="3405173" cy="476071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latin typeface="Barmeno ExtraBold" panose="020B0500000000000000" pitchFamily="34" charset="0"/>
                <a:cs typeface="Arial"/>
              </a:rPr>
              <a:t>Nested Relational Algebra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EE4C405-BEC8-4336-B636-2292F5CC1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1086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(like group-by)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4265936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coll</a:t>
            </a:r>
            <a:r>
              <a:rPr lang="en-US" sz="1800" dirty="0"/>
              <a:t> =</a:t>
            </a:r>
            <a:br>
              <a:rPr lang="en-US" sz="1800" dirty="0"/>
            </a:br>
            <a:r>
              <a:rPr lang="en-US" sz="1800" dirty="0"/>
              <a:t>[{A:a1, B:b1}, {A:a1, B:b2}, {A:a2, B:b1}]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22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flat collection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2971800"/>
            <a:ext cx="3020929" cy="923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Nest</a:t>
            </a:r>
            <a:r>
              <a:rPr lang="en-US" sz="1800" baseline="-25000" dirty="0" err="1"/>
              <a:t>A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[{A:a1, GRP:[{B:b1},{B:b2}]}</a:t>
            </a:r>
            <a:br>
              <a:rPr lang="en-US" sz="1800" dirty="0"/>
            </a:br>
            <a:r>
              <a:rPr lang="en-US" sz="1800" dirty="0"/>
              <a:t> [{A:a2, GRP:[{B:b2}]}]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495800" y="2971800"/>
            <a:ext cx="3085062" cy="9787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Nest</a:t>
            </a:r>
            <a:r>
              <a:rPr lang="en-US" sz="1800" baseline="-25000" dirty="0" err="1"/>
              <a:t>B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[{B:b1, GRP:[{A:a1},{A:a2}]},</a:t>
            </a:r>
          </a:p>
          <a:p>
            <a:pPr marL="0" indent="0">
              <a:buNone/>
            </a:pPr>
            <a:r>
              <a:rPr lang="en-US" sz="1800" dirty="0"/>
              <a:t> {B:b2, GRP:[{A:a1}]}]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4161971"/>
            <a:ext cx="752000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Arial"/>
              </a:rPr>
              <a:t>SELECT DISTINCT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, </a:t>
            </a:r>
            <a:br>
              <a:rPr lang="en-US" sz="2000" b="1" dirty="0">
                <a:latin typeface="Consolas" panose="020B0609020204030204" pitchFamily="49" charset="0"/>
                <a:cs typeface="Arial"/>
              </a:rPr>
            </a:br>
            <a:r>
              <a:rPr lang="en-US" sz="2000" b="1" dirty="0">
                <a:latin typeface="Consolas" panose="020B0609020204030204" pitchFamily="49" charset="0"/>
                <a:cs typeface="Arial"/>
              </a:rPr>
              <a:t>     (SELECT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y.B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FROM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y WHERE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=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y.A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) as GRP</a:t>
            </a:r>
          </a:p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Arial"/>
              </a:rPr>
              <a:t>FROM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x</a:t>
            </a:r>
          </a:p>
        </p:txBody>
      </p:sp>
      <p:sp>
        <p:nvSpPr>
          <p:cNvPr id="12" name="Curved Right Arrow 11"/>
          <p:cNvSpPr/>
          <p:nvPr/>
        </p:nvSpPr>
        <p:spPr>
          <a:xfrm>
            <a:off x="31436" y="3657600"/>
            <a:ext cx="426720" cy="1216152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5799862" y="2057400"/>
            <a:ext cx="3009168" cy="432792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rmeno ExtraBold" panose="020B0500000000000000" pitchFamily="34" charset="0"/>
                <a:cs typeface="Arial"/>
              </a:rPr>
              <a:t>Nested Relational Algebra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C200EB4-060B-4B7E-865C-C6C892428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5880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6700"/>
            <a:ext cx="7772400" cy="1143000"/>
          </a:xfrm>
        </p:spPr>
        <p:txBody>
          <a:bodyPr/>
          <a:lstStyle/>
          <a:p>
            <a:r>
              <a:rPr lang="en-US" dirty="0"/>
              <a:t>Nesting (like group-by)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4265936" cy="64633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coll</a:t>
            </a:r>
            <a:r>
              <a:rPr lang="en-US" sz="1800" dirty="0"/>
              <a:t> =</a:t>
            </a:r>
            <a:br>
              <a:rPr lang="en-US" sz="1800" dirty="0"/>
            </a:br>
            <a:r>
              <a:rPr lang="en-US" sz="1800" dirty="0"/>
              <a:t>[{A:a1, B:b1}, {A:a1, B:b2}, {A:a2, B:b1}]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225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flat collection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2971800"/>
            <a:ext cx="3020929" cy="9233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Nest</a:t>
            </a:r>
            <a:r>
              <a:rPr lang="en-US" sz="1800" baseline="-25000" dirty="0" err="1"/>
              <a:t>A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[{A:a1, GRP:[{B:b1},{B:b2}]}</a:t>
            </a:r>
            <a:br>
              <a:rPr lang="en-US" sz="1800" dirty="0"/>
            </a:br>
            <a:r>
              <a:rPr lang="en-US" sz="1800" dirty="0"/>
              <a:t> [{A:a2, GRP:[{B:b2}]}]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495800" y="2971800"/>
            <a:ext cx="3085062" cy="9787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 err="1"/>
              <a:t>Nest</a:t>
            </a:r>
            <a:r>
              <a:rPr lang="en-US" sz="1800" baseline="-25000" dirty="0" err="1"/>
              <a:t>B</a:t>
            </a:r>
            <a:r>
              <a:rPr lang="en-US" sz="1800" dirty="0"/>
              <a:t>(</a:t>
            </a:r>
            <a:r>
              <a:rPr lang="en-US" sz="1800" dirty="0" err="1"/>
              <a:t>coll</a:t>
            </a:r>
            <a:r>
              <a:rPr lang="en-US" sz="1800" dirty="0"/>
              <a:t>) =</a:t>
            </a:r>
            <a:br>
              <a:rPr lang="en-US" sz="1800" dirty="0"/>
            </a:br>
            <a:r>
              <a:rPr lang="en-US" sz="1800" dirty="0"/>
              <a:t>[{B:b1, GRP:[{A:a1},{A:a2}]},</a:t>
            </a:r>
          </a:p>
          <a:p>
            <a:pPr marL="0" indent="0">
              <a:buNone/>
            </a:pPr>
            <a:r>
              <a:rPr lang="en-US" sz="1800" dirty="0"/>
              <a:t> {B:b2, GRP:[{A:a1}]}]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4191000"/>
            <a:ext cx="752000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Arial"/>
              </a:rPr>
              <a:t>SELECT DISTINCT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, </a:t>
            </a:r>
            <a:br>
              <a:rPr lang="en-US" sz="2000" b="1" dirty="0">
                <a:latin typeface="Consolas" panose="020B0609020204030204" pitchFamily="49" charset="0"/>
                <a:cs typeface="Arial"/>
              </a:rPr>
            </a:br>
            <a:r>
              <a:rPr lang="en-US" sz="2000" b="1" dirty="0">
                <a:latin typeface="Consolas" panose="020B0609020204030204" pitchFamily="49" charset="0"/>
                <a:cs typeface="Arial"/>
              </a:rPr>
              <a:t>     (SELECT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y.B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FROM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y WHERE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=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y.A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) as GRP</a:t>
            </a:r>
          </a:p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Arial"/>
              </a:rPr>
              <a:t>FROM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5562600"/>
            <a:ext cx="709681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Arial"/>
              </a:rPr>
              <a:t>SELECT DISTINCT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, g as GRP</a:t>
            </a:r>
          </a:p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Arial"/>
              </a:rPr>
              <a:t>FROM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x</a:t>
            </a:r>
            <a:br>
              <a:rPr lang="en-US" sz="2000" b="1" dirty="0">
                <a:latin typeface="Consolas" panose="020B0609020204030204" pitchFamily="49" charset="0"/>
                <a:cs typeface="Arial"/>
              </a:rPr>
            </a:br>
            <a:r>
              <a:rPr lang="en-US" sz="2000" b="1" dirty="0">
                <a:latin typeface="Consolas" panose="020B0609020204030204" pitchFamily="49" charset="0"/>
                <a:cs typeface="Arial"/>
              </a:rPr>
              <a:t>LET g =  (SELECT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y.B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FROM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y WHERE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 = </a:t>
            </a:r>
            <a:r>
              <a:rPr lang="en-US" sz="2000" b="1" dirty="0" err="1">
                <a:latin typeface="Consolas" panose="020B0609020204030204" pitchFamily="49" charset="0"/>
                <a:cs typeface="Arial"/>
              </a:rPr>
              <a:t>y.A</a:t>
            </a:r>
            <a:r>
              <a:rPr lang="en-US" sz="2000" b="1" dirty="0">
                <a:latin typeface="Consolas" panose="020B0609020204030204" pitchFamily="49" charset="0"/>
                <a:cs typeface="Arial"/>
              </a:rPr>
              <a:t>)</a:t>
            </a:r>
          </a:p>
        </p:txBody>
      </p:sp>
      <p:sp>
        <p:nvSpPr>
          <p:cNvPr id="12" name="Curved Right Arrow 11"/>
          <p:cNvSpPr/>
          <p:nvPr/>
        </p:nvSpPr>
        <p:spPr>
          <a:xfrm>
            <a:off x="31436" y="3657600"/>
            <a:ext cx="426720" cy="1216152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Curved Right Arrow 12"/>
          <p:cNvSpPr/>
          <p:nvPr/>
        </p:nvSpPr>
        <p:spPr>
          <a:xfrm>
            <a:off x="152400" y="5257800"/>
            <a:ext cx="426720" cy="1216152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5601860" y="2035761"/>
            <a:ext cx="3405173" cy="476071"/>
          </a:xfrm>
          <a:prstGeom prst="wedgeEllipseCallout">
            <a:avLst>
              <a:gd name="adj1" fmla="val -45912"/>
              <a:gd name="adj2" fmla="val 1190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600" dirty="0">
                <a:latin typeface="Barmeno ExtraBold" panose="020B0500000000000000" pitchFamily="34" charset="0"/>
                <a:cs typeface="Arial"/>
              </a:rPr>
              <a:t>Nested Relational Algebra</a:t>
            </a:r>
          </a:p>
        </p:txBody>
      </p:sp>
    </p:spTree>
    <p:extLst>
      <p:ext uri="{BB962C8B-B14F-4D97-AF65-F5344CB8AC3E}">
        <p14:creationId xmlns:p14="http://schemas.microsoft.com/office/powerpoint/2010/main" val="9402901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41246"/>
            <a:ext cx="7772400" cy="1143000"/>
          </a:xfrm>
        </p:spPr>
        <p:txBody>
          <a:bodyPr/>
          <a:lstStyle/>
          <a:p>
            <a:r>
              <a:rPr lang="en-US" dirty="0"/>
              <a:t>Grouping and Aggregates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2000" y="3195935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Count the number of elements in the F array for each A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76175" y="1981200"/>
            <a:ext cx="752962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>
                <a:latin typeface="Arial"/>
                <a:cs typeface="Arial"/>
              </a:defRPr>
            </a:lvl1pPr>
          </a:lstStyle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[{A:a1,  F:[{B:b1}, {B:b2}],           G:[{C:c1}]}, 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{A:a2,  F:[{B:b3}, {B:b4}, {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B:null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}], G:[ ]},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{A:a3,  F:[{B:b6}],                   G:[{C:c2},{C:c3}]}]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FCBAB-F9FE-B947-B2BE-DB89CC7B218B}"/>
              </a:ext>
            </a:extLst>
          </p:cNvPr>
          <p:cNvSpPr txBox="1"/>
          <p:nvPr/>
        </p:nvSpPr>
        <p:spPr>
          <a:xfrm>
            <a:off x="4398021" y="161100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7F84C-CC7A-1346-B090-26C2819C78C3}"/>
              </a:ext>
            </a:extLst>
          </p:cNvPr>
          <p:cNvSpPr txBox="1"/>
          <p:nvPr/>
        </p:nvSpPr>
        <p:spPr>
          <a:xfrm>
            <a:off x="457200" y="3733800"/>
            <a:ext cx="596188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 COLL_COUNT(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 AS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 C AS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000EC-C17A-594E-8161-059628D63682}"/>
              </a:ext>
            </a:extLst>
          </p:cNvPr>
          <p:cNvSpPr txBox="1"/>
          <p:nvPr/>
        </p:nvSpPr>
        <p:spPr>
          <a:xfrm>
            <a:off x="457200" y="5029200"/>
            <a:ext cx="477246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 COUNT(*) AS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cnt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 C AS x,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AS y</a:t>
            </a: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GROUP BY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4DC78E-3A29-7E4F-9B16-90258D44AFB0}"/>
              </a:ext>
            </a:extLst>
          </p:cNvPr>
          <p:cNvSpPr/>
          <p:nvPr/>
        </p:nvSpPr>
        <p:spPr>
          <a:xfrm>
            <a:off x="6781800" y="4254554"/>
            <a:ext cx="1981200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00000"/>
                </a:solidFill>
                <a:latin typeface="Barmeno ExtraBold" panose="020B0500000000000000" pitchFamily="34" charset="0"/>
              </a:rPr>
              <a:t>These are NOT equivalent!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armeno ExtraBold" panose="020B0500000000000000" pitchFamily="34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1B1B8232-A3FA-4E5F-8A9F-1A914A77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5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and Aggregates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4891"/>
            <a:ext cx="9144000" cy="44574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C24843-A265-6441-B336-2FCCC3854A03}"/>
              </a:ext>
            </a:extLst>
          </p:cNvPr>
          <p:cNvSpPr txBox="1"/>
          <p:nvPr/>
        </p:nvSpPr>
        <p:spPr>
          <a:xfrm>
            <a:off x="16328" y="1981200"/>
            <a:ext cx="9127671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32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96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and Aggregates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CSE 414 - Spring 18</a:t>
            </a: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CDAE77-BA4C-E64E-B922-0280D18135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3195935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 the number of elements in the F array for each A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76175" y="1981200"/>
            <a:ext cx="752962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>
                <a:latin typeface="Arial"/>
                <a:cs typeface="Arial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[{A:a1,  F:[{B:b1}, {B:b2}],           G:[{C:c1}]},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{A:a2,  F:[{B:b3}, {B:b4}, {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B:null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}], G:[ ]},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{A:a3,  F:[{B:b6}],                   G:[{C:c2},{C:c3}]}]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FCBAB-F9FE-B947-B2BE-DB89CC7B218B}"/>
              </a:ext>
            </a:extLst>
          </p:cNvPr>
          <p:cNvSpPr txBox="1"/>
          <p:nvPr/>
        </p:nvSpPr>
        <p:spPr>
          <a:xfrm>
            <a:off x="4398021" y="161100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7F84C-CC7A-1346-B090-26C2819C78C3}"/>
              </a:ext>
            </a:extLst>
          </p:cNvPr>
          <p:cNvSpPr txBox="1"/>
          <p:nvPr/>
        </p:nvSpPr>
        <p:spPr>
          <a:xfrm>
            <a:off x="457200" y="3733800"/>
            <a:ext cx="5961888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SELECT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COLL_COUNT(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 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FROM C AS 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000EC-C17A-594E-8161-059628D63682}"/>
              </a:ext>
            </a:extLst>
          </p:cNvPr>
          <p:cNvSpPr txBox="1"/>
          <p:nvPr/>
        </p:nvSpPr>
        <p:spPr>
          <a:xfrm>
            <a:off x="457200" y="5029200"/>
            <a:ext cx="477246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SELECT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COUNT(*) 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FROM C AS x,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AS 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GROUP BY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x.A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4DC78E-3A29-7E4F-9B16-90258D44AFB0}"/>
              </a:ext>
            </a:extLst>
          </p:cNvPr>
          <p:cNvSpPr/>
          <p:nvPr/>
        </p:nvSpPr>
        <p:spPr>
          <a:xfrm>
            <a:off x="6781800" y="4254554"/>
            <a:ext cx="1981200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These are NOT equivalent!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34729-D5F0-CA46-A499-3EF90BEA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97" y="1602000"/>
            <a:ext cx="6606406" cy="509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368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42900" y="2138961"/>
            <a:ext cx="65165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coll1 = [{A:a1, B:b1}, {A:a1, B:b2}, {A:a2, B:b1}]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coll2 = [{B:b1, C:c1}, {B:b1, C:c2}, {B:b3, C:c3}]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1600200"/>
            <a:ext cx="2854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Two flat collections: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3343616"/>
            <a:ext cx="477246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coll1 AS x, coll2 AS y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y.B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FB9A0-3D4F-F148-94E7-599DDED8BBA4}"/>
              </a:ext>
            </a:extLst>
          </p:cNvPr>
          <p:cNvSpPr txBox="1"/>
          <p:nvPr/>
        </p:nvSpPr>
        <p:spPr>
          <a:xfrm>
            <a:off x="342900" y="4835098"/>
            <a:ext cx="766107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coll1 AS x JOIN coll2 AS y ON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y.B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6B333D7-8113-4B41-89D4-04510A427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343615"/>
            <a:ext cx="284404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[{A:a1, B:b1, C:c1},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{A:a1, B:b1, C:c2},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{A:a2, B:b1, C:c1},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{A:a2, B:b1, C:c2}]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8A4CC-ACAA-9C40-B917-ADAFF32E343B}"/>
              </a:ext>
            </a:extLst>
          </p:cNvPr>
          <p:cNvSpPr txBox="1"/>
          <p:nvPr/>
        </p:nvSpPr>
        <p:spPr>
          <a:xfrm>
            <a:off x="6683328" y="2861406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Answer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494819C-A65C-444C-8294-9C708B33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26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ECBBF-D6C6-6540-91B8-8D661559DA85}" type="slidenum">
              <a:rPr lang="en-US"/>
              <a:pPr/>
              <a:t>13</a:t>
            </a:fld>
            <a:endParaRPr lang="en-US"/>
          </a:p>
        </p:txBody>
      </p:sp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90500"/>
            <a:ext cx="7772400" cy="1143000"/>
          </a:xfrm>
        </p:spPr>
        <p:txBody>
          <a:bodyPr/>
          <a:lstStyle/>
          <a:p>
            <a:r>
              <a:rPr lang="en-US" sz="4000" dirty="0"/>
              <a:t>Client-Server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33500"/>
            <a:ext cx="8458200" cy="47625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FF"/>
                </a:solidFill>
              </a:rPr>
              <a:t>One </a:t>
            </a:r>
            <a:r>
              <a:rPr lang="en-US" sz="2800" i="1" dirty="0">
                <a:solidFill>
                  <a:srgbClr val="0000FF"/>
                </a:solidFill>
              </a:rPr>
              <a:t>server</a:t>
            </a:r>
            <a:r>
              <a:rPr lang="en-US" sz="2800" dirty="0">
                <a:solidFill>
                  <a:srgbClr val="0000FF"/>
                </a:solidFill>
              </a:rPr>
              <a:t> that runs the DBMS (or RDBMS):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Your own desktop, or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Some beefy system, or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 cloud service (SQL Azure)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FF"/>
                </a:solidFill>
              </a:rPr>
              <a:t>Many </a:t>
            </a:r>
            <a:r>
              <a:rPr lang="en-US" sz="2800" i="1" dirty="0">
                <a:solidFill>
                  <a:srgbClr val="0000FF"/>
                </a:solidFill>
              </a:rPr>
              <a:t>clients</a:t>
            </a:r>
            <a:r>
              <a:rPr lang="en-US" sz="2800" dirty="0">
                <a:solidFill>
                  <a:srgbClr val="0000FF"/>
                </a:solidFill>
              </a:rPr>
              <a:t> run apps and connect to DBMS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Microsoft’s Management Studio (for SQL Server), or</a:t>
            </a:r>
          </a:p>
          <a:p>
            <a:pPr lvl="1">
              <a:lnSpc>
                <a:spcPct val="90000"/>
              </a:lnSpc>
            </a:pPr>
            <a:r>
              <a:rPr lang="en-US" sz="2400" dirty="0" err="1"/>
              <a:t>psql</a:t>
            </a:r>
            <a:r>
              <a:rPr lang="en-US" sz="2400" dirty="0"/>
              <a:t> (for </a:t>
            </a:r>
            <a:r>
              <a:rPr lang="en-US" sz="2400" dirty="0" err="1"/>
              <a:t>postgres</a:t>
            </a:r>
            <a:r>
              <a:rPr lang="en-US" sz="2400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Some Java </a:t>
            </a:r>
            <a:r>
              <a:rPr lang="en-US" dirty="0"/>
              <a:t>program (HW8) </a:t>
            </a:r>
            <a:r>
              <a:rPr lang="en-US" sz="2400" dirty="0"/>
              <a:t>or some C++ program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00FF"/>
                </a:solidFill>
              </a:rPr>
              <a:t>Clients “talk” to server over secure connections using JDBC/ODBC protocol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8056232-01D5-4F3D-838A-FE59C306B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095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068727" y="1984940"/>
            <a:ext cx="55034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[{A:a1, B:b1}, {A:a1, B:b2}, {A:a2, B:b1}]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6470" y="1408328"/>
            <a:ext cx="261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Two flat collection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" y="3343616"/>
            <a:ext cx="84201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y.C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coll1 AS x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 OUTER JOIN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coll2 AS y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ON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y.B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D885738-6AE0-FD44-9484-2782AB57F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055070"/>
            <a:ext cx="284404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[{A:a1, B:b1, C:c1},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{A:a1, B:b1, C:c2},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{A:a2, B:b1, C:c1},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{A:a2, B:b1, C:c2},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{B:b3, C:c3}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DC682-9640-674D-BF2C-ACCF0D65C7E9}"/>
              </a:ext>
            </a:extLst>
          </p:cNvPr>
          <p:cNvSpPr txBox="1"/>
          <p:nvPr/>
        </p:nvSpPr>
        <p:spPr>
          <a:xfrm>
            <a:off x="4114800" y="457286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Answer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99808F9-1EA8-8F47-BCEE-06207C28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727" y="2693121"/>
            <a:ext cx="55034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[{B:b1, C:c1}, {B:b1, C:c2}, {B:b3, C:c3}]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79CEE-D61C-D849-A09B-3853F53AF5A7}"/>
              </a:ext>
            </a:extLst>
          </p:cNvPr>
          <p:cNvSpPr txBox="1"/>
          <p:nvPr/>
        </p:nvSpPr>
        <p:spPr>
          <a:xfrm>
            <a:off x="1113650" y="1938774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coll1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DE7BD-40D9-4B4D-94BF-C4A8685501F3}"/>
              </a:ext>
            </a:extLst>
          </p:cNvPr>
          <p:cNvSpPr txBox="1"/>
          <p:nvPr/>
        </p:nvSpPr>
        <p:spPr>
          <a:xfrm>
            <a:off x="1113649" y="2618112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coll2</a:t>
            </a:r>
          </a:p>
        </p:txBody>
      </p:sp>
    </p:spTree>
    <p:extLst>
      <p:ext uri="{BB962C8B-B14F-4D97-AF65-F5344CB8AC3E}">
        <p14:creationId xmlns:p14="http://schemas.microsoft.com/office/powerpoint/2010/main" val="329449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068727" y="1984940"/>
            <a:ext cx="55034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[{A:a1, B:b1}, {A:a1, B:b2}, {A:a2, B:b1}]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8950" y="2762071"/>
            <a:ext cx="30861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x.B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AS x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ORDER BY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79CEE-D61C-D849-A09B-3853F53AF5A7}"/>
              </a:ext>
            </a:extLst>
          </p:cNvPr>
          <p:cNvSpPr txBox="1"/>
          <p:nvPr/>
        </p:nvSpPr>
        <p:spPr>
          <a:xfrm>
            <a:off x="1113650" y="1938774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coll1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F42AB-3B6D-B44D-91C9-46117196B76D}"/>
              </a:ext>
            </a:extLst>
          </p:cNvPr>
          <p:cNvSpPr txBox="1"/>
          <p:nvPr/>
        </p:nvSpPr>
        <p:spPr>
          <a:xfrm>
            <a:off x="3222912" y="4381774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Data type matters!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68E1C-D331-1E48-BE97-0CA2BE42B046}"/>
              </a:ext>
            </a:extLst>
          </p:cNvPr>
          <p:cNvSpPr txBox="1"/>
          <p:nvPr/>
        </p:nvSpPr>
        <p:spPr>
          <a:xfrm>
            <a:off x="3222912" y="5031980"/>
            <a:ext cx="2597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"90" &gt; "8000" but </a:t>
            </a:r>
          </a:p>
          <a:p>
            <a:pPr marL="0" indent="0" algn="ctr">
              <a:buNone/>
            </a:pPr>
            <a:r>
              <a:rPr lang="en-US" dirty="0">
                <a:latin typeface="Arial"/>
                <a:cs typeface="Arial"/>
              </a:rPr>
              <a:t>90 &lt; 8000 !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27714C8-5743-4305-B803-E81B4819B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45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Multi-Value Join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a many-to-one relation should have one foreign key, </a:t>
            </a:r>
            <a:r>
              <a:rPr lang="en-US"/>
              <a:t>from “many” to “one”</a:t>
            </a:r>
            <a:endParaRPr lang="en-US" dirty="0"/>
          </a:p>
          <a:p>
            <a:r>
              <a:rPr lang="en-US" dirty="0"/>
              <a:t>Sometimes people represent it in the opposite direction, </a:t>
            </a:r>
            <a:r>
              <a:rPr lang="en-US"/>
              <a:t>from “one” to “many”:</a:t>
            </a:r>
            <a:endParaRPr lang="en-US" dirty="0"/>
          </a:p>
          <a:p>
            <a:pPr lvl="1"/>
            <a:r>
              <a:rPr lang="en-US" dirty="0"/>
              <a:t>The reference is a string of keys separated by space</a:t>
            </a:r>
          </a:p>
          <a:p>
            <a:pPr lvl="1"/>
            <a:r>
              <a:rPr lang="en-US" dirty="0"/>
              <a:t>Need to use split(string, separator) to split it into a collection of foreign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9E56B64-5495-491D-B487-CD8CC471A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9170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207280"/>
            <a:ext cx="7772400" cy="1143000"/>
          </a:xfrm>
        </p:spPr>
        <p:txBody>
          <a:bodyPr/>
          <a:lstStyle/>
          <a:p>
            <a:r>
              <a:rPr lang="en-US" dirty="0"/>
              <a:t>Multi-Value Join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8433" y="3048000"/>
            <a:ext cx="630172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...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country AS x, river AS y,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split(y. `-country`, " ") AS z</a:t>
            </a:r>
          </a:p>
          <a:p>
            <a:pPr eaLnBrk="1" hangingPunct="1">
              <a:buFontTx/>
              <a:buNone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WHERE x.`-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car_code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` = 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89319" y="5749110"/>
            <a:ext cx="6641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split("MEX USA", " ") = ["MEX", "USA"]</a:t>
            </a:r>
          </a:p>
        </p:txBody>
      </p:sp>
      <p:sp>
        <p:nvSpPr>
          <p:cNvPr id="10" name="Oval Callout 9"/>
          <p:cNvSpPr/>
          <p:nvPr/>
        </p:nvSpPr>
        <p:spPr>
          <a:xfrm>
            <a:off x="2490697" y="4988156"/>
            <a:ext cx="1107227" cy="519351"/>
          </a:xfrm>
          <a:prstGeom prst="wedgeEllipseCallout">
            <a:avLst>
              <a:gd name="adj1" fmla="val -24693"/>
              <a:gd name="adj2" fmla="val 11273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latin typeface="Arial"/>
                <a:cs typeface="Arial"/>
              </a:rPr>
              <a:t>String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3767959" y="4975961"/>
            <a:ext cx="1684283" cy="519351"/>
          </a:xfrm>
          <a:prstGeom prst="wedgeEllipseCallout">
            <a:avLst>
              <a:gd name="adj1" fmla="val -25284"/>
              <a:gd name="adj2" fmla="val 1089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latin typeface="Arial"/>
                <a:cs typeface="Arial"/>
              </a:rPr>
              <a:t>Separator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381950" y="1753143"/>
            <a:ext cx="807625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mr-IN" dirty="0">
                <a:latin typeface="Consolas" panose="020B0609020204030204" pitchFamily="49" charset="0"/>
              </a:rPr>
              <a:t>{"</a:t>
            </a:r>
            <a:r>
              <a:rPr lang="mr-IN" dirty="0" err="1">
                <a:latin typeface="Consolas" panose="020B0609020204030204" pitchFamily="49" charset="0"/>
              </a:rPr>
              <a:t>name</a:t>
            </a:r>
            <a:r>
              <a:rPr lang="mr-IN" dirty="0">
                <a:latin typeface="Consolas" panose="020B0609020204030204" pitchFamily="49" charset="0"/>
              </a:rPr>
              <a:t>": 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mr-IN" dirty="0">
                <a:latin typeface="Consolas" panose="020B0609020204030204" pitchFamily="49" charset="0"/>
              </a:rPr>
              <a:t>"</a:t>
            </a:r>
            <a:r>
              <a:rPr lang="mr-IN" dirty="0" err="1">
                <a:latin typeface="Consolas" panose="020B0609020204030204" pitchFamily="49" charset="0"/>
              </a:rPr>
              <a:t>Donau</a:t>
            </a:r>
            <a:r>
              <a:rPr lang="en-US" dirty="0">
                <a:latin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mr-IN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mr-IN" dirty="0">
                <a:latin typeface="Consolas" panose="020B0609020204030204" pitchFamily="49" charset="0"/>
              </a:rPr>
              <a:t>"-</a:t>
            </a:r>
            <a:r>
              <a:rPr lang="mr-IN" dirty="0" err="1">
                <a:latin typeface="Consolas" panose="020B0609020204030204" pitchFamily="49" charset="0"/>
              </a:rPr>
              <a:t>country</a:t>
            </a:r>
            <a:r>
              <a:rPr lang="mr-IN" dirty="0">
                <a:latin typeface="Consolas" panose="020B0609020204030204" pitchFamily="49" charset="0"/>
              </a:rPr>
              <a:t>": "SRB A D H HR SK BG RO MD UA”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mr-IN" dirty="0">
                <a:latin typeface="Consolas" panose="020B0609020204030204" pitchFamily="49" charset="0"/>
              </a:rPr>
              <a:t>"</a:t>
            </a:r>
            <a:r>
              <a:rPr lang="mr-IN" dirty="0" err="1">
                <a:latin typeface="Consolas" panose="020B0609020204030204" pitchFamily="49" charset="0"/>
              </a:rPr>
              <a:t>name</a:t>
            </a:r>
            <a:r>
              <a:rPr lang="mr-IN" dirty="0">
                <a:latin typeface="Consolas" panose="020B0609020204030204" pitchFamily="49" charset="0"/>
              </a:rPr>
              <a:t>":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dirty="0">
                <a:latin typeface="Consolas" panose="020B0609020204030204" pitchFamily="49" charset="0"/>
              </a:rPr>
              <a:t>"</a:t>
            </a:r>
            <a:r>
              <a:rPr lang="mr-IN" dirty="0" err="1">
                <a:latin typeface="Consolas" panose="020B0609020204030204" pitchFamily="49" charset="0"/>
              </a:rPr>
              <a:t>Colorado</a:t>
            </a:r>
            <a:r>
              <a:rPr lang="mr-IN" dirty="0">
                <a:latin typeface="Consolas" panose="020B0609020204030204" pitchFamily="49" charset="0"/>
              </a:rPr>
              <a:t>”,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dirty="0">
                <a:latin typeface="Consolas" panose="020B0609020204030204" pitchFamily="49" charset="0"/>
              </a:rPr>
              <a:t>"-</a:t>
            </a:r>
            <a:r>
              <a:rPr lang="mr-IN" dirty="0" err="1">
                <a:latin typeface="Consolas" panose="020B0609020204030204" pitchFamily="49" charset="0"/>
              </a:rPr>
              <a:t>country</a:t>
            </a:r>
            <a:r>
              <a:rPr lang="mr-IN" dirty="0">
                <a:latin typeface="Consolas" panose="020B0609020204030204" pitchFamily="49" charset="0"/>
              </a:rPr>
              <a:t>": "MEX USA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"},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... ]</a:t>
            </a:r>
            <a:r>
              <a:rPr lang="mr-IN" dirty="0">
                <a:latin typeface="Consolas" panose="020B0609020204030204" pitchFamily="49" charset="0"/>
              </a:rPr>
              <a:t>       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8A9904F8-B6E2-3849-86C4-044D5A6A5CC2}"/>
              </a:ext>
            </a:extLst>
          </p:cNvPr>
          <p:cNvSpPr/>
          <p:nvPr/>
        </p:nvSpPr>
        <p:spPr>
          <a:xfrm>
            <a:off x="6030111" y="4950300"/>
            <a:ext cx="1900770" cy="519351"/>
          </a:xfrm>
          <a:prstGeom prst="wedgeEllipseCallout">
            <a:avLst>
              <a:gd name="adj1" fmla="val -25284"/>
              <a:gd name="adj2" fmla="val 1089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latin typeface="Arial"/>
                <a:cs typeface="Arial"/>
              </a:rPr>
              <a:t>A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6ED016-690D-8A44-A87B-3791368247D9}"/>
              </a:ext>
            </a:extLst>
          </p:cNvPr>
          <p:cNvSpPr txBox="1"/>
          <p:nvPr/>
        </p:nvSpPr>
        <p:spPr>
          <a:xfrm>
            <a:off x="4027980" y="121920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river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738C147E-CB1A-4BA7-9963-E3A5DA12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  <p:bldP spid="13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Query Processing on NFNF data:</a:t>
            </a:r>
          </a:p>
          <a:p>
            <a:r>
              <a:rPr lang="en-US" dirty="0"/>
              <a:t>Option 1: give up on evaluating multiple query plans, use standard java/python-like execution</a:t>
            </a:r>
          </a:p>
          <a:p>
            <a:endParaRPr lang="en-US" dirty="0"/>
          </a:p>
          <a:p>
            <a:r>
              <a:rPr lang="en-US" dirty="0"/>
              <a:t>Option 2: represent the data as a collection of flat tables, convert SQL++ to a standard relational query plan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723CCA0-B541-4E63-A416-3010D1A6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7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Flattening SQL++ Queries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 err="1"/>
              <a:t>coll</a:t>
            </a:r>
            <a:r>
              <a:rPr lang="en-US" dirty="0"/>
              <a:t> =</a:t>
            </a:r>
            <a:br>
              <a:rPr lang="en-US" dirty="0"/>
            </a:br>
            <a:r>
              <a:rPr lang="en-US" dirty="0"/>
              <a:t>[{A:a1, F:[{B:b1},{B:b2}], G:[{C:c1}]}, </a:t>
            </a:r>
            <a:br>
              <a:rPr lang="en-US" dirty="0"/>
            </a:br>
            <a:r>
              <a:rPr lang="en-US" dirty="0"/>
              <a:t> {A:a2, F:[{B:b3},{B:b4},{B:b5}], G:[ ]},</a:t>
            </a:r>
            <a:br>
              <a:rPr lang="en-US" dirty="0"/>
            </a:br>
            <a:r>
              <a:rPr lang="en-US" dirty="0"/>
              <a:t> {A:a1, F:[{B:b6}], G:[{C:c2},{C:c3}]}]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3335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nested collection </a:t>
            </a:r>
          </a:p>
        </p:txBody>
      </p:sp>
    </p:spTree>
    <p:extLst>
      <p:ext uri="{BB962C8B-B14F-4D97-AF65-F5344CB8AC3E}">
        <p14:creationId xmlns:p14="http://schemas.microsoft.com/office/powerpoint/2010/main" val="30733808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4800" y="13335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nested collection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7800" y="1333500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Relational representation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7685"/>
              </p:ext>
            </p:extLst>
          </p:nvPr>
        </p:nvGraphicFramePr>
        <p:xfrm>
          <a:off x="4953000" y="1752600"/>
          <a:ext cx="10668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Arial"/>
                          <a:cs typeface="Arial"/>
                        </a:rPr>
                        <a:t>coll</a:t>
                      </a:r>
                      <a:r>
                        <a:rPr lang="en-US" sz="1400" dirty="0">
                          <a:latin typeface="Arial"/>
                          <a:cs typeface="Arial"/>
                        </a:rPr>
                        <a:t>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830255"/>
              </p:ext>
            </p:extLst>
          </p:nvPr>
        </p:nvGraphicFramePr>
        <p:xfrm>
          <a:off x="6172200" y="1752600"/>
          <a:ext cx="129540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parent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823735"/>
              </p:ext>
            </p:extLst>
          </p:nvPr>
        </p:nvGraphicFramePr>
        <p:xfrm>
          <a:off x="7696200" y="1752600"/>
          <a:ext cx="12954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parent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 err="1"/>
              <a:t>coll</a:t>
            </a:r>
            <a:r>
              <a:rPr lang="en-US" dirty="0"/>
              <a:t> =</a:t>
            </a:r>
            <a:br>
              <a:rPr lang="en-US" dirty="0"/>
            </a:br>
            <a:r>
              <a:rPr lang="en-US" dirty="0"/>
              <a:t>[{A:a1, F:[{B:b1},{B:b2}], G:[{C:c1}]}, </a:t>
            </a:r>
            <a:br>
              <a:rPr lang="en-US" dirty="0"/>
            </a:br>
            <a:r>
              <a:rPr lang="en-US" dirty="0"/>
              <a:t> {A:a2, F:[{B:b3},{B:b4},{B:b5}], G:[ ]},</a:t>
            </a:r>
            <a:br>
              <a:rPr lang="en-US" dirty="0"/>
            </a:br>
            <a:r>
              <a:rPr lang="en-US" dirty="0"/>
              <a:t> {A:a1, F:[{B:b6}], G:[{C:c2},{C:c3}]}]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C8F00CC-2ED7-794D-B1B8-92F5C815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Flattening SQL++ Queries</a:t>
            </a:r>
          </a:p>
        </p:txBody>
      </p:sp>
    </p:spTree>
    <p:extLst>
      <p:ext uri="{BB962C8B-B14F-4D97-AF65-F5344CB8AC3E}">
        <p14:creationId xmlns:p14="http://schemas.microsoft.com/office/powerpoint/2010/main" val="40975357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4191000"/>
            <a:ext cx="232012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SELECT </a:t>
            </a:r>
            <a:r>
              <a:rPr lang="en-US" sz="2000" dirty="0" err="1">
                <a:latin typeface="Arial"/>
                <a:cs typeface="Arial"/>
              </a:rPr>
              <a:t>x.A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y.B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FROM </a:t>
            </a:r>
            <a:r>
              <a:rPr lang="en-US" sz="2000" dirty="0" err="1">
                <a:latin typeface="Arial"/>
                <a:cs typeface="Arial"/>
              </a:rPr>
              <a:t>coll</a:t>
            </a:r>
            <a:r>
              <a:rPr lang="en-US" sz="2000" dirty="0">
                <a:latin typeface="Arial"/>
                <a:cs typeface="Arial"/>
              </a:rPr>
              <a:t> x, </a:t>
            </a:r>
            <a:r>
              <a:rPr lang="en-US" sz="2000" dirty="0" err="1">
                <a:latin typeface="Arial"/>
                <a:cs typeface="Arial"/>
              </a:rPr>
              <a:t>x.F</a:t>
            </a:r>
            <a:r>
              <a:rPr lang="en-US" sz="2000" dirty="0">
                <a:latin typeface="Arial"/>
                <a:cs typeface="Arial"/>
              </a:rPr>
              <a:t> y</a:t>
            </a:r>
          </a:p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WHERE </a:t>
            </a:r>
            <a:r>
              <a:rPr lang="en-US" sz="2000" dirty="0" err="1">
                <a:latin typeface="Arial"/>
                <a:cs typeface="Arial"/>
              </a:rPr>
              <a:t>x.A</a:t>
            </a:r>
            <a:r>
              <a:rPr lang="en-US" sz="2000" dirty="0">
                <a:latin typeface="Arial"/>
                <a:cs typeface="Arial"/>
              </a:rPr>
              <a:t> = “a1”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3335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nested collection 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0" y="3352800"/>
            <a:ext cx="1059714" cy="432792"/>
          </a:xfrm>
          <a:prstGeom prst="wedgeEllipseCallout">
            <a:avLst>
              <a:gd name="adj1" fmla="val 44192"/>
              <a:gd name="adj2" fmla="val 1019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SQL++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7800" y="1333500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Relational representation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70029"/>
              </p:ext>
            </p:extLst>
          </p:nvPr>
        </p:nvGraphicFramePr>
        <p:xfrm>
          <a:off x="4953000" y="1752600"/>
          <a:ext cx="10668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Arial"/>
                          <a:cs typeface="Arial"/>
                        </a:rPr>
                        <a:t>coll</a:t>
                      </a:r>
                      <a:r>
                        <a:rPr lang="en-US" sz="1400" dirty="0">
                          <a:latin typeface="Arial"/>
                          <a:cs typeface="Arial"/>
                        </a:rPr>
                        <a:t>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00356"/>
              </p:ext>
            </p:extLst>
          </p:nvPr>
        </p:nvGraphicFramePr>
        <p:xfrm>
          <a:off x="6172200" y="1752600"/>
          <a:ext cx="129540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parent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199297"/>
              </p:ext>
            </p:extLst>
          </p:nvPr>
        </p:nvGraphicFramePr>
        <p:xfrm>
          <a:off x="7696200" y="1752600"/>
          <a:ext cx="12954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parent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 err="1"/>
              <a:t>coll</a:t>
            </a:r>
            <a:r>
              <a:rPr lang="en-US" dirty="0"/>
              <a:t> =</a:t>
            </a:r>
            <a:br>
              <a:rPr lang="en-US" dirty="0"/>
            </a:br>
            <a:r>
              <a:rPr lang="en-US" dirty="0"/>
              <a:t>[{A:a1, F:[{B:b1},{B:b2}], G:[{C:c1}]}, </a:t>
            </a:r>
            <a:br>
              <a:rPr lang="en-US" dirty="0"/>
            </a:br>
            <a:r>
              <a:rPr lang="en-US" dirty="0"/>
              <a:t> {A:a2, F:[{B:b3},{B:b4},{B:b5}], G:[ ]},</a:t>
            </a:r>
            <a:br>
              <a:rPr lang="en-US" dirty="0"/>
            </a:br>
            <a:r>
              <a:rPr lang="en-US" dirty="0"/>
              <a:t> {A:a1, F:[{B:b6}], G:[{C:c2},{C:c3}]}]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F4E6DC-960D-124F-B986-A7241C9F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Flattening SQL++ Queries</a:t>
            </a:r>
          </a:p>
        </p:txBody>
      </p:sp>
    </p:spTree>
    <p:extLst>
      <p:ext uri="{BB962C8B-B14F-4D97-AF65-F5344CB8AC3E}">
        <p14:creationId xmlns:p14="http://schemas.microsoft.com/office/powerpoint/2010/main" val="248390096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4191000"/>
            <a:ext cx="308982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SELECT </a:t>
            </a:r>
            <a:r>
              <a:rPr lang="en-US" sz="2000" dirty="0" err="1">
                <a:latin typeface="Arial"/>
                <a:cs typeface="Arial"/>
              </a:rPr>
              <a:t>x.A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y.B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FROM </a:t>
            </a:r>
            <a:r>
              <a:rPr lang="en-US" sz="2000" dirty="0" err="1">
                <a:latin typeface="Arial"/>
                <a:cs typeface="Arial"/>
              </a:rPr>
              <a:t>coll</a:t>
            </a:r>
            <a:r>
              <a:rPr lang="en-US" sz="2000" dirty="0">
                <a:latin typeface="Arial"/>
                <a:cs typeface="Arial"/>
              </a:rPr>
              <a:t> AS x, </a:t>
            </a:r>
            <a:r>
              <a:rPr lang="en-US" sz="2000" dirty="0" err="1">
                <a:latin typeface="Arial"/>
                <a:cs typeface="Arial"/>
              </a:rPr>
              <a:t>x.F</a:t>
            </a:r>
            <a:r>
              <a:rPr lang="en-US" sz="2000" dirty="0">
                <a:latin typeface="Arial"/>
                <a:cs typeface="Arial"/>
              </a:rPr>
              <a:t> AS y</a:t>
            </a:r>
          </a:p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WHERE </a:t>
            </a:r>
            <a:r>
              <a:rPr lang="en-US" sz="2000" dirty="0" err="1">
                <a:latin typeface="Arial"/>
                <a:cs typeface="Arial"/>
              </a:rPr>
              <a:t>x.A</a:t>
            </a:r>
            <a:r>
              <a:rPr lang="en-US" sz="2000" dirty="0">
                <a:latin typeface="Arial"/>
                <a:cs typeface="Arial"/>
              </a:rPr>
              <a:t> = “a1”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4191000"/>
            <a:ext cx="457920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SELECT </a:t>
            </a:r>
            <a:r>
              <a:rPr lang="en-US" sz="2000" dirty="0" err="1">
                <a:latin typeface="Arial"/>
                <a:cs typeface="Arial"/>
              </a:rPr>
              <a:t>x.A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y.B</a:t>
            </a:r>
            <a:endParaRPr lang="en-US" sz="2000" dirty="0">
              <a:latin typeface="Arial"/>
              <a:cs typeface="Arial"/>
            </a:endParaRPr>
          </a:p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FROM </a:t>
            </a:r>
            <a:r>
              <a:rPr lang="en-US" sz="2000" dirty="0" err="1">
                <a:latin typeface="Arial"/>
                <a:cs typeface="Arial"/>
              </a:rPr>
              <a:t>coll</a:t>
            </a:r>
            <a:r>
              <a:rPr lang="en-US" sz="2000" dirty="0">
                <a:latin typeface="Arial"/>
                <a:cs typeface="Arial"/>
              </a:rPr>
              <a:t> AS x, F AS y</a:t>
            </a:r>
          </a:p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WHERE </a:t>
            </a:r>
            <a:r>
              <a:rPr lang="en-US" sz="2000" dirty="0" err="1">
                <a:latin typeface="Arial"/>
                <a:cs typeface="Arial"/>
              </a:rPr>
              <a:t>x.id</a:t>
            </a:r>
            <a:r>
              <a:rPr lang="en-US" sz="2000" dirty="0">
                <a:latin typeface="Arial"/>
                <a:cs typeface="Arial"/>
              </a:rPr>
              <a:t> = </a:t>
            </a:r>
            <a:r>
              <a:rPr lang="en-US" sz="2000" dirty="0" err="1">
                <a:latin typeface="Arial"/>
                <a:cs typeface="Arial"/>
              </a:rPr>
              <a:t>y.parent</a:t>
            </a:r>
            <a:r>
              <a:rPr lang="en-US" sz="2000" dirty="0">
                <a:latin typeface="Arial"/>
                <a:cs typeface="Arial"/>
              </a:rPr>
              <a:t> AND </a:t>
            </a:r>
            <a:r>
              <a:rPr lang="en-US" sz="2000" dirty="0" err="1">
                <a:latin typeface="Arial"/>
                <a:cs typeface="Arial"/>
              </a:rPr>
              <a:t>x.A</a:t>
            </a:r>
            <a:r>
              <a:rPr lang="en-US" sz="2000" dirty="0">
                <a:latin typeface="Arial"/>
                <a:cs typeface="Arial"/>
              </a:rPr>
              <a:t> = “a1”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3335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nested collection 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0" y="3352800"/>
            <a:ext cx="1059714" cy="432792"/>
          </a:xfrm>
          <a:prstGeom prst="wedgeEllipseCallout">
            <a:avLst>
              <a:gd name="adj1" fmla="val 44192"/>
              <a:gd name="adj2" fmla="val 1019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SQL++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7800" y="1333500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Relational representation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70029"/>
              </p:ext>
            </p:extLst>
          </p:nvPr>
        </p:nvGraphicFramePr>
        <p:xfrm>
          <a:off x="4953000" y="1752600"/>
          <a:ext cx="10668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Arial"/>
                          <a:cs typeface="Arial"/>
                        </a:rPr>
                        <a:t>coll</a:t>
                      </a:r>
                      <a:r>
                        <a:rPr lang="en-US" sz="1400" dirty="0">
                          <a:latin typeface="Arial"/>
                          <a:cs typeface="Arial"/>
                        </a:rPr>
                        <a:t>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00356"/>
              </p:ext>
            </p:extLst>
          </p:nvPr>
        </p:nvGraphicFramePr>
        <p:xfrm>
          <a:off x="6172200" y="1752600"/>
          <a:ext cx="129540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parent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199297"/>
              </p:ext>
            </p:extLst>
          </p:nvPr>
        </p:nvGraphicFramePr>
        <p:xfrm>
          <a:off x="7696200" y="1752600"/>
          <a:ext cx="12954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parent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Oval Callout 17"/>
          <p:cNvSpPr/>
          <p:nvPr/>
        </p:nvSpPr>
        <p:spPr>
          <a:xfrm>
            <a:off x="4414757" y="3505200"/>
            <a:ext cx="764600" cy="432792"/>
          </a:xfrm>
          <a:prstGeom prst="wedgeEllipseCallout">
            <a:avLst>
              <a:gd name="adj1" fmla="val 17073"/>
              <a:gd name="adj2" fmla="val 9120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SQL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 err="1"/>
              <a:t>coll</a:t>
            </a:r>
            <a:r>
              <a:rPr lang="en-US" dirty="0"/>
              <a:t> =</a:t>
            </a:r>
            <a:br>
              <a:rPr lang="en-US" dirty="0"/>
            </a:br>
            <a:r>
              <a:rPr lang="en-US" dirty="0"/>
              <a:t>[{A:a1, F:[{B:b1},{B:b2}], G:[{C:c1}]}, </a:t>
            </a:r>
            <a:br>
              <a:rPr lang="en-US" dirty="0"/>
            </a:br>
            <a:r>
              <a:rPr lang="en-US" dirty="0"/>
              <a:t> {A:a2, F:[{B:b3},{B:b4},{B:b5}], G:[ ]},</a:t>
            </a:r>
            <a:br>
              <a:rPr lang="en-US" dirty="0"/>
            </a:br>
            <a:r>
              <a:rPr lang="en-US" dirty="0"/>
              <a:t> {A:a1, F:[{B:b6}], G:[{C:c2},{C:c3}]}]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EC14A1B-67F1-BC4B-A185-72B7B1FB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Flattening SQL++ Queries</a:t>
            </a:r>
          </a:p>
        </p:txBody>
      </p:sp>
    </p:spTree>
    <p:extLst>
      <p:ext uri="{BB962C8B-B14F-4D97-AF65-F5344CB8AC3E}">
        <p14:creationId xmlns:p14="http://schemas.microsoft.com/office/powerpoint/2010/main" val="24839009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4191000"/>
            <a:ext cx="308982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SELECT </a:t>
            </a:r>
            <a:r>
              <a:rPr lang="en-US" sz="2000" dirty="0" err="1">
                <a:latin typeface="Arial"/>
                <a:cs typeface="Arial"/>
              </a:rPr>
              <a:t>x.A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y.B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FROM </a:t>
            </a:r>
            <a:r>
              <a:rPr lang="en-US" sz="2000" dirty="0" err="1">
                <a:latin typeface="Arial"/>
                <a:cs typeface="Arial"/>
              </a:rPr>
              <a:t>coll</a:t>
            </a:r>
            <a:r>
              <a:rPr lang="en-US" sz="2000" dirty="0">
                <a:latin typeface="Arial"/>
                <a:cs typeface="Arial"/>
              </a:rPr>
              <a:t> AS x, </a:t>
            </a:r>
            <a:r>
              <a:rPr lang="en-US" sz="2000" dirty="0" err="1">
                <a:latin typeface="Arial"/>
                <a:cs typeface="Arial"/>
              </a:rPr>
              <a:t>x.F</a:t>
            </a:r>
            <a:r>
              <a:rPr lang="en-US" sz="2000" dirty="0">
                <a:latin typeface="Arial"/>
                <a:cs typeface="Arial"/>
              </a:rPr>
              <a:t> AS y</a:t>
            </a:r>
          </a:p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WHERE </a:t>
            </a:r>
            <a:r>
              <a:rPr lang="en-US" sz="2000" dirty="0" err="1">
                <a:latin typeface="Arial"/>
                <a:cs typeface="Arial"/>
              </a:rPr>
              <a:t>x.A</a:t>
            </a:r>
            <a:r>
              <a:rPr lang="en-US" sz="2000" dirty="0">
                <a:latin typeface="Arial"/>
                <a:cs typeface="Arial"/>
              </a:rPr>
              <a:t> = “a1”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4191000"/>
            <a:ext cx="457920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SELECT </a:t>
            </a:r>
            <a:r>
              <a:rPr lang="en-US" sz="2000" dirty="0" err="1">
                <a:latin typeface="Arial"/>
                <a:cs typeface="Arial"/>
              </a:rPr>
              <a:t>x.A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y.B</a:t>
            </a:r>
            <a:endParaRPr lang="en-US" sz="2000" dirty="0">
              <a:latin typeface="Arial"/>
              <a:cs typeface="Arial"/>
            </a:endParaRPr>
          </a:p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FROM </a:t>
            </a:r>
            <a:r>
              <a:rPr lang="en-US" sz="2000" dirty="0" err="1">
                <a:latin typeface="Arial"/>
                <a:cs typeface="Arial"/>
              </a:rPr>
              <a:t>coll</a:t>
            </a:r>
            <a:r>
              <a:rPr lang="en-US" sz="2000" dirty="0">
                <a:latin typeface="Arial"/>
                <a:cs typeface="Arial"/>
              </a:rPr>
              <a:t> AS x, F AS y</a:t>
            </a:r>
          </a:p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WHERE </a:t>
            </a:r>
            <a:r>
              <a:rPr lang="en-US" sz="2000" dirty="0" err="1">
                <a:latin typeface="Arial"/>
                <a:cs typeface="Arial"/>
              </a:rPr>
              <a:t>x.id</a:t>
            </a:r>
            <a:r>
              <a:rPr lang="en-US" sz="2000" dirty="0">
                <a:latin typeface="Arial"/>
                <a:cs typeface="Arial"/>
              </a:rPr>
              <a:t> = </a:t>
            </a:r>
            <a:r>
              <a:rPr lang="en-US" sz="2000" dirty="0" err="1">
                <a:latin typeface="Arial"/>
                <a:cs typeface="Arial"/>
              </a:rPr>
              <a:t>y.parent</a:t>
            </a:r>
            <a:r>
              <a:rPr lang="en-US" sz="2000" dirty="0">
                <a:latin typeface="Arial"/>
                <a:cs typeface="Arial"/>
              </a:rPr>
              <a:t> AND </a:t>
            </a:r>
            <a:r>
              <a:rPr lang="en-US" sz="2000" dirty="0" err="1">
                <a:latin typeface="Arial"/>
                <a:cs typeface="Arial"/>
              </a:rPr>
              <a:t>x.A</a:t>
            </a:r>
            <a:r>
              <a:rPr lang="en-US" sz="2000" dirty="0">
                <a:latin typeface="Arial"/>
                <a:cs typeface="Arial"/>
              </a:rPr>
              <a:t> = “a1”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3335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 nested collection 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0" y="3352800"/>
            <a:ext cx="1059714" cy="432792"/>
          </a:xfrm>
          <a:prstGeom prst="wedgeEllipseCallout">
            <a:avLst>
              <a:gd name="adj1" fmla="val 44192"/>
              <a:gd name="adj2" fmla="val 1019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SQL++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7800" y="1333500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Relational representation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266123"/>
              </p:ext>
            </p:extLst>
          </p:nvPr>
        </p:nvGraphicFramePr>
        <p:xfrm>
          <a:off x="4953000" y="1752600"/>
          <a:ext cx="10668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Arial"/>
                          <a:cs typeface="Arial"/>
                        </a:rPr>
                        <a:t>coll</a:t>
                      </a:r>
                      <a:r>
                        <a:rPr lang="en-US" sz="1400" dirty="0">
                          <a:latin typeface="Arial"/>
                          <a:cs typeface="Arial"/>
                        </a:rPr>
                        <a:t>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603002"/>
              </p:ext>
            </p:extLst>
          </p:nvPr>
        </p:nvGraphicFramePr>
        <p:xfrm>
          <a:off x="6172200" y="1752600"/>
          <a:ext cx="129540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parent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078123"/>
              </p:ext>
            </p:extLst>
          </p:nvPr>
        </p:nvGraphicFramePr>
        <p:xfrm>
          <a:off x="7696200" y="1752600"/>
          <a:ext cx="12954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parent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Oval Callout 17"/>
          <p:cNvSpPr/>
          <p:nvPr/>
        </p:nvSpPr>
        <p:spPr>
          <a:xfrm>
            <a:off x="4414757" y="3505200"/>
            <a:ext cx="764600" cy="432792"/>
          </a:xfrm>
          <a:prstGeom prst="wedgeEllipseCallout">
            <a:avLst>
              <a:gd name="adj1" fmla="val 17073"/>
              <a:gd name="adj2" fmla="val 9120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SQL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5537537"/>
            <a:ext cx="4207562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SELECT </a:t>
            </a:r>
            <a:r>
              <a:rPr lang="en-US" sz="2000" dirty="0" err="1">
                <a:latin typeface="Arial"/>
                <a:cs typeface="Arial"/>
              </a:rPr>
              <a:t>x.A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y.B</a:t>
            </a:r>
            <a:br>
              <a:rPr lang="en-US" sz="2000" dirty="0">
                <a:latin typeface="Arial"/>
                <a:cs typeface="Arial"/>
              </a:rPr>
            </a:br>
            <a:r>
              <a:rPr lang="en-US" sz="2000" dirty="0">
                <a:latin typeface="Arial"/>
                <a:cs typeface="Arial"/>
              </a:rPr>
              <a:t>FROM </a:t>
            </a:r>
            <a:r>
              <a:rPr lang="en-US" sz="2000" dirty="0" err="1">
                <a:latin typeface="Arial"/>
                <a:cs typeface="Arial"/>
              </a:rPr>
              <a:t>coll</a:t>
            </a:r>
            <a:r>
              <a:rPr lang="en-US" sz="2000" dirty="0">
                <a:latin typeface="Arial"/>
                <a:cs typeface="Arial"/>
              </a:rPr>
              <a:t> AS x, </a:t>
            </a:r>
            <a:r>
              <a:rPr lang="en-US" sz="2000" dirty="0" err="1">
                <a:latin typeface="Arial"/>
                <a:cs typeface="Arial"/>
              </a:rPr>
              <a:t>x.F</a:t>
            </a:r>
            <a:r>
              <a:rPr lang="en-US" sz="2000" dirty="0">
                <a:latin typeface="Arial"/>
                <a:cs typeface="Arial"/>
              </a:rPr>
              <a:t> AS y, </a:t>
            </a:r>
            <a:r>
              <a:rPr lang="en-US" sz="2000" dirty="0" err="1">
                <a:latin typeface="Arial"/>
                <a:cs typeface="Arial"/>
              </a:rPr>
              <a:t>x.G</a:t>
            </a:r>
            <a:r>
              <a:rPr lang="en-US" sz="2000" dirty="0">
                <a:latin typeface="Arial"/>
                <a:cs typeface="Arial"/>
              </a:rPr>
              <a:t> AS z</a:t>
            </a:r>
          </a:p>
          <a:p>
            <a:pPr eaLnBrk="1" hangingPunct="1">
              <a:buFontTx/>
              <a:buNone/>
              <a:defRPr/>
            </a:pPr>
            <a:r>
              <a:rPr lang="en-US" sz="2000" dirty="0">
                <a:latin typeface="Arial"/>
                <a:cs typeface="Arial"/>
              </a:rPr>
              <a:t>WHERE </a:t>
            </a:r>
            <a:r>
              <a:rPr lang="en-US" sz="2000" dirty="0" err="1">
                <a:latin typeface="Arial"/>
                <a:cs typeface="Arial"/>
              </a:rPr>
              <a:t>y.B</a:t>
            </a:r>
            <a:r>
              <a:rPr lang="en-US" sz="2000" dirty="0">
                <a:latin typeface="Arial"/>
                <a:cs typeface="Arial"/>
              </a:rPr>
              <a:t> = </a:t>
            </a:r>
            <a:r>
              <a:rPr lang="en-US" sz="2000" dirty="0" err="1">
                <a:latin typeface="Arial"/>
                <a:cs typeface="Arial"/>
              </a:rPr>
              <a:t>z.C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 err="1"/>
              <a:t>coll</a:t>
            </a:r>
            <a:r>
              <a:rPr lang="en-US" dirty="0"/>
              <a:t> =</a:t>
            </a:r>
            <a:br>
              <a:rPr lang="en-US" dirty="0"/>
            </a:br>
            <a:r>
              <a:rPr lang="en-US" dirty="0"/>
              <a:t>[{A:a1, F:[{B:b1},{B:b2}], G:[{C:c1}]}, </a:t>
            </a:r>
            <a:br>
              <a:rPr lang="en-US" dirty="0"/>
            </a:br>
            <a:r>
              <a:rPr lang="en-US" dirty="0"/>
              <a:t> {A:a2, F:[{B:b3},{B:b4},{B:b5}], G:[ ]},</a:t>
            </a:r>
            <a:br>
              <a:rPr lang="en-US" dirty="0"/>
            </a:br>
            <a:r>
              <a:rPr lang="en-US" dirty="0"/>
              <a:t> {A:a1, F:[{B:b6}], G:[{C:c2},{C:c3}]}]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29C74C-19F6-504A-9224-B570FF49A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Flattening SQL++ Queries</a:t>
            </a:r>
          </a:p>
        </p:txBody>
      </p:sp>
    </p:spTree>
    <p:extLst>
      <p:ext uri="{BB962C8B-B14F-4D97-AF65-F5344CB8AC3E}">
        <p14:creationId xmlns:p14="http://schemas.microsoft.com/office/powerpoint/2010/main" val="181184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Apps: 3 Tier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609600" y="2438400"/>
            <a:ext cx="2895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>
            <a:prstTxWarp prst="textNoShape">
              <a:avLst/>
            </a:prstTxWarp>
          </a:bodyPr>
          <a:lstStyle/>
          <a:p>
            <a:pPr algn="r">
              <a:buNone/>
            </a:pPr>
            <a:r>
              <a:rPr lang="en-US" dirty="0">
                <a:latin typeface="Arial"/>
              </a:rPr>
              <a:t>DB Server</a:t>
            </a: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667000"/>
            <a:ext cx="1144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50" name="AutoShape 6"/>
          <p:cNvSpPr>
            <a:spLocks noChangeArrowheads="1"/>
          </p:cNvSpPr>
          <p:nvPr/>
        </p:nvSpPr>
        <p:spPr bwMode="auto">
          <a:xfrm>
            <a:off x="838200" y="2723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1</a:t>
            </a:r>
          </a:p>
        </p:txBody>
      </p:sp>
      <p:sp>
        <p:nvSpPr>
          <p:cNvPr id="57351" name="AutoShape 7"/>
          <p:cNvSpPr>
            <a:spLocks noChangeArrowheads="1"/>
          </p:cNvSpPr>
          <p:nvPr/>
        </p:nvSpPr>
        <p:spPr bwMode="auto">
          <a:xfrm>
            <a:off x="838200" y="36376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2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838200" y="4628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3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484050" y="2209800"/>
            <a:ext cx="583746" cy="3429000"/>
            <a:chOff x="4320" y="1392"/>
            <a:chExt cx="624" cy="2160"/>
          </a:xfrm>
        </p:grpSpPr>
        <p:pic>
          <p:nvPicPr>
            <p:cNvPr id="57357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20" y="1392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358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20" y="2244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359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20" y="3108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A8CC-219E-7C4A-931F-F992E5F7CA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1" name="AutoShape 11"/>
          <p:cNvSpPr>
            <a:spLocks noChangeArrowheads="1"/>
          </p:cNvSpPr>
          <p:nvPr/>
        </p:nvSpPr>
        <p:spPr bwMode="auto">
          <a:xfrm>
            <a:off x="7315200" y="1524000"/>
            <a:ext cx="1447800" cy="609600"/>
          </a:xfrm>
          <a:prstGeom prst="wedgeEllipseCallout">
            <a:avLst>
              <a:gd name="adj1" fmla="val 28429"/>
              <a:gd name="adj2" fmla="val 6643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None/>
            </a:pPr>
            <a:r>
              <a:rPr lang="en-US" sz="1800" dirty="0">
                <a:solidFill>
                  <a:schemeClr val="tx1"/>
                </a:solidFill>
                <a:latin typeface="Barmeno ExtraBold" panose="020B0500000000000000" pitchFamily="34" charset="0"/>
                <a:cs typeface="Arial"/>
              </a:rPr>
              <a:t>Browser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607B18A3-9B31-410A-92D8-2A576064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254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400" y="4191000"/>
            <a:ext cx="322395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cs typeface="Arial"/>
              </a:rPr>
              <a:t>SELECT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y.B</a:t>
            </a:r>
            <a:br>
              <a:rPr lang="en-US" sz="1800" b="1" dirty="0">
                <a:latin typeface="Consolas" panose="020B0609020204030204" pitchFamily="49" charset="0"/>
                <a:cs typeface="Arial"/>
              </a:rPr>
            </a:br>
            <a:r>
              <a:rPr lang="en-US" sz="1800" b="1" dirty="0">
                <a:latin typeface="Consolas" panose="020B0609020204030204" pitchFamily="49" charset="0"/>
                <a:cs typeface="Arial"/>
              </a:rPr>
              <a:t>FROM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AS x,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x.F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AS y</a:t>
            </a:r>
          </a:p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cs typeface="Arial"/>
              </a:rPr>
              <a:t>WHERE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= ‘a1’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4191000"/>
            <a:ext cx="474360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cs typeface="Arial"/>
              </a:rPr>
              <a:t>SELECT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y.B</a:t>
            </a:r>
            <a:endParaRPr lang="en-US" sz="1800" b="1" dirty="0">
              <a:latin typeface="Consolas" panose="020B0609020204030204" pitchFamily="49" charset="0"/>
              <a:cs typeface="Arial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cs typeface="Arial"/>
              </a:rPr>
              <a:t>FROM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AS x, F AS y</a:t>
            </a:r>
          </a:p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cs typeface="Arial"/>
              </a:rPr>
              <a:t>WHERE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x.id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=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y.parent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AND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= ‘a1’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1333500"/>
            <a:ext cx="2763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A nested collection 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68663" y="3352800"/>
            <a:ext cx="922388" cy="432792"/>
          </a:xfrm>
          <a:prstGeom prst="wedgeEllipseCallout">
            <a:avLst>
              <a:gd name="adj1" fmla="val 44192"/>
              <a:gd name="adj2" fmla="val 1019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rmeno ExtraBold" panose="020B0500000000000000" pitchFamily="34" charset="0"/>
                <a:cs typeface="Arial"/>
              </a:rPr>
              <a:t>SQL++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7800" y="1333500"/>
            <a:ext cx="3611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Relational representation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666032"/>
              </p:ext>
            </p:extLst>
          </p:nvPr>
        </p:nvGraphicFramePr>
        <p:xfrm>
          <a:off x="4953000" y="1752600"/>
          <a:ext cx="10668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Arial"/>
                          <a:cs typeface="Arial"/>
                        </a:rPr>
                        <a:t>coll</a:t>
                      </a:r>
                      <a:r>
                        <a:rPr lang="en-US" sz="1400" dirty="0">
                          <a:latin typeface="Arial"/>
                          <a:cs typeface="Arial"/>
                        </a:rPr>
                        <a:t>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id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715921"/>
              </p:ext>
            </p:extLst>
          </p:nvPr>
        </p:nvGraphicFramePr>
        <p:xfrm>
          <a:off x="6172200" y="1752600"/>
          <a:ext cx="129540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parent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848474"/>
              </p:ext>
            </p:extLst>
          </p:nvPr>
        </p:nvGraphicFramePr>
        <p:xfrm>
          <a:off x="7696200" y="1752600"/>
          <a:ext cx="129540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parent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Oval Callout 17"/>
          <p:cNvSpPr/>
          <p:nvPr/>
        </p:nvSpPr>
        <p:spPr>
          <a:xfrm>
            <a:off x="4462094" y="3505200"/>
            <a:ext cx="669926" cy="432792"/>
          </a:xfrm>
          <a:prstGeom prst="wedgeEllipseCallout">
            <a:avLst>
              <a:gd name="adj1" fmla="val 17073"/>
              <a:gd name="adj2" fmla="val 9120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rmeno ExtraBold" panose="020B0500000000000000" pitchFamily="34" charset="0"/>
                <a:cs typeface="Arial"/>
              </a:rPr>
              <a:t>SQL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5537537"/>
            <a:ext cx="449033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cs typeface="Arial"/>
              </a:rPr>
              <a:t>SELECT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y.B</a:t>
            </a:r>
            <a:br>
              <a:rPr lang="en-US" sz="1800" b="1" dirty="0">
                <a:latin typeface="Consolas" panose="020B0609020204030204" pitchFamily="49" charset="0"/>
                <a:cs typeface="Arial"/>
              </a:rPr>
            </a:br>
            <a:r>
              <a:rPr lang="en-US" sz="1800" b="1" dirty="0">
                <a:latin typeface="Consolas" panose="020B0609020204030204" pitchFamily="49" charset="0"/>
                <a:cs typeface="Arial"/>
              </a:rPr>
              <a:t>FROM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AS x,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x.F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AS y,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x.G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AS z</a:t>
            </a:r>
          </a:p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cs typeface="Arial"/>
              </a:rPr>
              <a:t>WHERE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y.B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=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z.C</a:t>
            </a:r>
            <a:endParaRPr lang="en-US" sz="1800" b="1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97057" y="5279362"/>
            <a:ext cx="398378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cs typeface="Arial"/>
              </a:rPr>
              <a:t>SELECT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x.A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y.B</a:t>
            </a:r>
            <a:endParaRPr lang="en-US" sz="1800" b="1" dirty="0">
              <a:latin typeface="Consolas" panose="020B0609020204030204" pitchFamily="49" charset="0"/>
              <a:cs typeface="Arial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cs typeface="Arial"/>
              </a:rPr>
              <a:t>FROM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coll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AS x, F AS y, G AS z</a:t>
            </a:r>
          </a:p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cs typeface="Arial"/>
              </a:rPr>
              <a:t>WHERE x.id =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y.parent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AND </a:t>
            </a:r>
          </a:p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cs typeface="Arial"/>
              </a:rPr>
              <a:t>x.id =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z.parent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AND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y.B</a:t>
            </a:r>
            <a:r>
              <a:rPr lang="en-US" sz="1800" b="1" dirty="0">
                <a:latin typeface="Consolas" panose="020B0609020204030204" pitchFamily="49" charset="0"/>
                <a:cs typeface="Arial"/>
              </a:rPr>
              <a:t> = </a:t>
            </a:r>
            <a:r>
              <a:rPr lang="en-US" sz="1800" b="1" dirty="0" err="1">
                <a:latin typeface="Consolas" panose="020B0609020204030204" pitchFamily="49" charset="0"/>
                <a:cs typeface="Arial"/>
              </a:rPr>
              <a:t>z.C</a:t>
            </a:r>
            <a:endParaRPr lang="en-US" sz="1800" b="1" dirty="0">
              <a:latin typeface="Consolas" panose="020B0609020204030204" pitchFamily="49" charset="0"/>
              <a:cs typeface="Arial"/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398337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eaLnBrk="1" hangingPunct="1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r>
              <a:rPr lang="en-US" dirty="0" err="1"/>
              <a:t>coll</a:t>
            </a:r>
            <a:r>
              <a:rPr lang="en-US" dirty="0"/>
              <a:t> =</a:t>
            </a:r>
            <a:br>
              <a:rPr lang="en-US" dirty="0"/>
            </a:br>
            <a:r>
              <a:rPr lang="en-US" dirty="0"/>
              <a:t>[{A:a1, F:[{B:b1},{B:b2}], G:[{C:c1}]}, </a:t>
            </a:r>
            <a:br>
              <a:rPr lang="en-US" dirty="0"/>
            </a:br>
            <a:r>
              <a:rPr lang="en-US" dirty="0"/>
              <a:t> {A:a2, F:[{B:b3},{B:b4},{B:b5}], G:[ ]},</a:t>
            </a:r>
            <a:br>
              <a:rPr lang="en-US" dirty="0"/>
            </a:br>
            <a:r>
              <a:rPr lang="en-US" dirty="0"/>
              <a:t> {A:a1, F:[{B:b6}], G:[{C:c2},{C:c3}]}]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7F61598-1949-7041-A135-A4E9633B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Flattening SQL++ Queries</a:t>
            </a:r>
          </a:p>
        </p:txBody>
      </p:sp>
    </p:spTree>
    <p:extLst>
      <p:ext uri="{BB962C8B-B14F-4D97-AF65-F5344CB8AC3E}">
        <p14:creationId xmlns:p14="http://schemas.microsoft.com/office/powerpoint/2010/main" val="31579215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A04CB-516D-0C40-A1A9-6E11833C24B3}" type="slidenum">
              <a:rPr lang="en-US" sz="1200" smtClean="0"/>
              <a:pPr/>
              <a:t>141</a:t>
            </a:fld>
            <a:endParaRPr lang="en-US" sz="1200" dirty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62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XML</a:t>
            </a:r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FE230731-3CFB-47FA-B17F-2E1F2F4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84C1DA86-F3AB-4C16-8849-3F4E04013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864" y="1295400"/>
            <a:ext cx="3789472" cy="463511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Mary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street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Maple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street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&gt;345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city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Seattle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city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John&lt;/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Thailand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phone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2345678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phone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562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A04CB-516D-0C40-A1A9-6E11833C24B3}" type="slidenum">
              <a:rPr lang="en-US" sz="1200" smtClean="0"/>
              <a:pPr/>
              <a:t>142</a:t>
            </a:fld>
            <a:endParaRPr lang="en-US" sz="1200" dirty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62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XML</a:t>
            </a:r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FE230731-3CFB-47FA-B17F-2E1F2F4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84C1DA86-F3AB-4C16-8849-3F4E04013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864" y="1295400"/>
            <a:ext cx="3789472" cy="463511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Mary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street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Maple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street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&gt;345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city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Seattle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city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John&lt;/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Thailand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phone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2345678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phone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3C3E97-8354-41C0-BE87-68227EE3FCB7}"/>
              </a:ext>
            </a:extLst>
          </p:cNvPr>
          <p:cNvSpPr/>
          <p:nvPr/>
        </p:nvSpPr>
        <p:spPr>
          <a:xfrm>
            <a:off x="2362200" y="1371600"/>
            <a:ext cx="6172200" cy="25908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rPr>
              <a:t>Element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C31BB84-A495-4973-8369-82D009C1363B}"/>
              </a:ext>
            </a:extLst>
          </p:cNvPr>
          <p:cNvSpPr/>
          <p:nvPr/>
        </p:nvSpPr>
        <p:spPr>
          <a:xfrm>
            <a:off x="381000" y="762000"/>
            <a:ext cx="1600200" cy="914400"/>
          </a:xfrm>
          <a:prstGeom prst="wedgeEllipseCallout">
            <a:avLst>
              <a:gd name="adj1" fmla="val 64881"/>
              <a:gd name="adj2" fmla="val 32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meno ExtraBold" panose="020B0500000000000000" pitchFamily="34" charset="0"/>
              </a:rPr>
              <a:t>Begin tag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0CB97800-580B-49EA-85B2-0AF1B2DF54D8}"/>
              </a:ext>
            </a:extLst>
          </p:cNvPr>
          <p:cNvSpPr/>
          <p:nvPr/>
        </p:nvSpPr>
        <p:spPr>
          <a:xfrm>
            <a:off x="381000" y="3048000"/>
            <a:ext cx="1600200" cy="914400"/>
          </a:xfrm>
          <a:prstGeom prst="wedgeEllipseCallout">
            <a:avLst>
              <a:gd name="adj1" fmla="val 64881"/>
              <a:gd name="adj2" fmla="val 32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meno ExtraBold" panose="020B0500000000000000" pitchFamily="34" charset="0"/>
              </a:rPr>
              <a:t>End tag</a:t>
            </a:r>
          </a:p>
        </p:txBody>
      </p:sp>
    </p:spTree>
    <p:extLst>
      <p:ext uri="{BB962C8B-B14F-4D97-AF65-F5344CB8AC3E}">
        <p14:creationId xmlns:p14="http://schemas.microsoft.com/office/powerpoint/2010/main" val="36094097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A04CB-516D-0C40-A1A9-6E11833C24B3}" type="slidenum">
              <a:rPr lang="en-US" sz="1200" smtClean="0"/>
              <a:pPr/>
              <a:t>143</a:t>
            </a:fld>
            <a:endParaRPr lang="en-US" sz="1200" dirty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62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XML</a:t>
            </a:r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FE230731-3CFB-47FA-B17F-2E1F2F4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84C1DA86-F3AB-4C16-8849-3F4E04013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864" y="1295400"/>
            <a:ext cx="3789472" cy="463511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Mary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street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Maple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street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&gt;345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city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Seattle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city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John&lt;/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Thailand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phone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2345678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phone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3C3E97-8354-41C0-BE87-68227EE3FCB7}"/>
              </a:ext>
            </a:extLst>
          </p:cNvPr>
          <p:cNvSpPr/>
          <p:nvPr/>
        </p:nvSpPr>
        <p:spPr>
          <a:xfrm>
            <a:off x="2362200" y="1371600"/>
            <a:ext cx="6172200" cy="25908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rPr>
              <a:t>Element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C31BB84-A495-4973-8369-82D009C1363B}"/>
              </a:ext>
            </a:extLst>
          </p:cNvPr>
          <p:cNvSpPr/>
          <p:nvPr/>
        </p:nvSpPr>
        <p:spPr>
          <a:xfrm>
            <a:off x="381000" y="762000"/>
            <a:ext cx="1600200" cy="914400"/>
          </a:xfrm>
          <a:prstGeom prst="wedgeEllipseCallout">
            <a:avLst>
              <a:gd name="adj1" fmla="val 64881"/>
              <a:gd name="adj2" fmla="val 32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meno ExtraBold" panose="020B0500000000000000" pitchFamily="34" charset="0"/>
              </a:rPr>
              <a:t>Begin tag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0CB97800-580B-49EA-85B2-0AF1B2DF54D8}"/>
              </a:ext>
            </a:extLst>
          </p:cNvPr>
          <p:cNvSpPr/>
          <p:nvPr/>
        </p:nvSpPr>
        <p:spPr>
          <a:xfrm>
            <a:off x="381000" y="3048000"/>
            <a:ext cx="1600200" cy="914400"/>
          </a:xfrm>
          <a:prstGeom prst="wedgeEllipseCallout">
            <a:avLst>
              <a:gd name="adj1" fmla="val 64881"/>
              <a:gd name="adj2" fmla="val 32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meno ExtraBold" panose="020B0500000000000000" pitchFamily="34" charset="0"/>
              </a:rPr>
              <a:t>End tag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E964BF-0B93-4B17-9D35-FBE2BC921949}"/>
              </a:ext>
            </a:extLst>
          </p:cNvPr>
          <p:cNvSpPr/>
          <p:nvPr/>
        </p:nvSpPr>
        <p:spPr>
          <a:xfrm>
            <a:off x="2514600" y="1616914"/>
            <a:ext cx="5181600" cy="36428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rPr>
              <a:t>(nested) Element</a:t>
            </a:r>
          </a:p>
        </p:txBody>
      </p:sp>
    </p:spTree>
    <p:extLst>
      <p:ext uri="{BB962C8B-B14F-4D97-AF65-F5344CB8AC3E}">
        <p14:creationId xmlns:p14="http://schemas.microsoft.com/office/powerpoint/2010/main" val="3512202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A04CB-516D-0C40-A1A9-6E11833C24B3}" type="slidenum">
              <a:rPr lang="en-US" sz="1200" smtClean="0"/>
              <a:pPr/>
              <a:t>144</a:t>
            </a:fld>
            <a:endParaRPr lang="en-US" sz="1200" dirty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62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XML</a:t>
            </a:r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FE230731-3CFB-47FA-B17F-2E1F2F4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84C1DA86-F3AB-4C16-8849-3F4E04013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4864" y="1295400"/>
            <a:ext cx="3789472" cy="463511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Mary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street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Maple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street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&gt;345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city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Seattle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city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John&lt;/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Thailand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phone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2345678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phone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3C3E97-8354-41C0-BE87-68227EE3FCB7}"/>
              </a:ext>
            </a:extLst>
          </p:cNvPr>
          <p:cNvSpPr/>
          <p:nvPr/>
        </p:nvSpPr>
        <p:spPr>
          <a:xfrm>
            <a:off x="2362200" y="1371600"/>
            <a:ext cx="6629400" cy="259080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rPr>
              <a:t>Element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3C31BB84-A495-4973-8369-82D009C1363B}"/>
              </a:ext>
            </a:extLst>
          </p:cNvPr>
          <p:cNvSpPr/>
          <p:nvPr/>
        </p:nvSpPr>
        <p:spPr>
          <a:xfrm>
            <a:off x="381000" y="762000"/>
            <a:ext cx="1600200" cy="914400"/>
          </a:xfrm>
          <a:prstGeom prst="wedgeEllipseCallout">
            <a:avLst>
              <a:gd name="adj1" fmla="val 64881"/>
              <a:gd name="adj2" fmla="val 32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meno ExtraBold" panose="020B0500000000000000" pitchFamily="34" charset="0"/>
              </a:rPr>
              <a:t>Begin tag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0CB97800-580B-49EA-85B2-0AF1B2DF54D8}"/>
              </a:ext>
            </a:extLst>
          </p:cNvPr>
          <p:cNvSpPr/>
          <p:nvPr/>
        </p:nvSpPr>
        <p:spPr>
          <a:xfrm>
            <a:off x="381000" y="3048000"/>
            <a:ext cx="1600200" cy="914400"/>
          </a:xfrm>
          <a:prstGeom prst="wedgeEllipseCallout">
            <a:avLst>
              <a:gd name="adj1" fmla="val 64881"/>
              <a:gd name="adj2" fmla="val 32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meno ExtraBold" panose="020B0500000000000000" pitchFamily="34" charset="0"/>
              </a:rPr>
              <a:t>End tag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E964BF-0B93-4B17-9D35-FBE2BC921949}"/>
              </a:ext>
            </a:extLst>
          </p:cNvPr>
          <p:cNvSpPr/>
          <p:nvPr/>
        </p:nvSpPr>
        <p:spPr>
          <a:xfrm>
            <a:off x="2514600" y="1616914"/>
            <a:ext cx="5181600" cy="36428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rPr>
              <a:t>(nested) Element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F08A8A-FD1B-4750-A6EC-80D3D40AA0B2}"/>
              </a:ext>
            </a:extLst>
          </p:cNvPr>
          <p:cNvSpPr/>
          <p:nvPr/>
        </p:nvSpPr>
        <p:spPr>
          <a:xfrm>
            <a:off x="2514600" y="1981199"/>
            <a:ext cx="5181600" cy="160382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rPr>
              <a:t>(nested) Element</a:t>
            </a:r>
          </a:p>
        </p:txBody>
      </p:sp>
    </p:spTree>
    <p:extLst>
      <p:ext uri="{BB962C8B-B14F-4D97-AF65-F5344CB8AC3E}">
        <p14:creationId xmlns:p14="http://schemas.microsoft.com/office/powerpoint/2010/main" val="34559644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A04CB-516D-0C40-A1A9-6E11833C24B3}" type="slidenum">
              <a:rPr lang="en-US" sz="1200" smtClean="0"/>
              <a:pPr/>
              <a:t>145</a:t>
            </a:fld>
            <a:endParaRPr lang="en-US" sz="1200" dirty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62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XML Attributes</a:t>
            </a:r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FE230731-3CFB-47FA-B17F-2E1F2F4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84C1DA86-F3AB-4C16-8849-3F4E04013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844" y="1371600"/>
            <a:ext cx="3789472" cy="33609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 23 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 Mary 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 Seattle 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 55 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id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 John&lt;/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 Thailand 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391D764-BDD6-4D57-805A-062B6E50C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3789472" cy="269612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person </a:t>
            </a:r>
            <a:r>
              <a:rPr lang="en-US" sz="1800" dirty="0">
                <a:solidFill>
                  <a:srgbClr val="FF0000"/>
                </a:solidFill>
                <a:latin typeface="ArialMT"/>
              </a:rPr>
              <a:t>id = “23”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name 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 Mary 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 Seattle 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person </a:t>
            </a:r>
            <a:r>
              <a:rPr lang="en-US" sz="1800" dirty="0">
                <a:solidFill>
                  <a:srgbClr val="FF0000"/>
                </a:solidFill>
                <a:latin typeface="ArialMT"/>
              </a:rPr>
              <a:t>id = “55”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 John&lt;/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 Thailand 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MT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ArialMT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ArialMT"/>
              </a:rPr>
              <a:t>&gt;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1908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8341-24C1-4BA1-98A0-E2AF0149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24" y="190500"/>
            <a:ext cx="7772400" cy="1143000"/>
          </a:xfrm>
        </p:spPr>
        <p:txBody>
          <a:bodyPr/>
          <a:lstStyle/>
          <a:p>
            <a:r>
              <a:rPr lang="en-US" dirty="0"/>
              <a:t>Document Type Definitions (DTD)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F61C3C-D957-4932-9314-354A7810A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r>
              <a:rPr lang="en-US" dirty="0"/>
              <a:t>An XML document may have a DTD</a:t>
            </a:r>
          </a:p>
          <a:p>
            <a:r>
              <a:rPr lang="en-US" dirty="0"/>
              <a:t>XML document: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Well-formed</a:t>
            </a:r>
            <a:r>
              <a:rPr lang="en-US" b="1" dirty="0"/>
              <a:t> </a:t>
            </a:r>
            <a:r>
              <a:rPr lang="en-US" dirty="0"/>
              <a:t>= if tags are correctly closed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Valid</a:t>
            </a:r>
            <a:r>
              <a:rPr lang="en-US" b="1" dirty="0"/>
              <a:t> </a:t>
            </a:r>
            <a:r>
              <a:rPr lang="en-US" dirty="0"/>
              <a:t>= if it has a DTD and conforms to it!</a:t>
            </a:r>
          </a:p>
          <a:p>
            <a:r>
              <a:rPr lang="en-US" dirty="0"/>
              <a:t>Validation is useful in data exchange</a:t>
            </a:r>
          </a:p>
          <a:p>
            <a:r>
              <a:rPr lang="en-US" dirty="0"/>
              <a:t>Use </a:t>
            </a:r>
            <a:r>
              <a:rPr lang="en-US" dirty="0">
                <a:hlinkClick r:id="rId2"/>
              </a:rPr>
              <a:t>http://validator.w3.org/check</a:t>
            </a:r>
            <a:r>
              <a:rPr lang="en-US" dirty="0"/>
              <a:t> to validate</a:t>
            </a:r>
          </a:p>
          <a:p>
            <a:r>
              <a:rPr lang="en-US" dirty="0"/>
              <a:t>Superseded by XML Schema (Book Sec. 11.4)</a:t>
            </a:r>
          </a:p>
          <a:p>
            <a:pPr lvl="1"/>
            <a:r>
              <a:rPr lang="en-US" dirty="0"/>
              <a:t>Very complex: DTDs still used widely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08D23-E638-4690-BD5B-47C18352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AED4A6F-3276-466D-B5C9-83CA53D7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5272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A04CB-516D-0C40-A1A9-6E11833C24B3}" type="slidenum">
              <a:rPr lang="en-US" sz="1200" smtClean="0"/>
              <a:pPr/>
              <a:t>147</a:t>
            </a:fld>
            <a:endParaRPr lang="en-US" sz="1200" dirty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62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DDT example</a:t>
            </a:r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FE230731-3CFB-47FA-B17F-2E1F2F4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84C1DA86-F3AB-4C16-8849-3F4E04013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46629"/>
            <a:ext cx="8077200" cy="49675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&lt;!DOCTYPE </a:t>
            </a:r>
            <a:r>
              <a:rPr lang="en-US" sz="2400" dirty="0">
                <a:solidFill>
                  <a:srgbClr val="006600"/>
                </a:solidFill>
                <a:latin typeface="Consolas" panose="020B0609020204030204" pitchFamily="49" charset="0"/>
              </a:rPr>
              <a:t>company</a:t>
            </a:r>
            <a:r>
              <a:rPr lang="en-US" sz="2400" dirty="0">
                <a:latin typeface="Consolas" panose="020B0609020204030204" pitchFamily="49" charset="0"/>
              </a:rPr>
              <a:t> [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&lt;!ELEMENT </a:t>
            </a:r>
            <a:r>
              <a:rPr lang="en-US" sz="2400" dirty="0">
                <a:solidFill>
                  <a:srgbClr val="006600"/>
                </a:solidFill>
                <a:latin typeface="Consolas" panose="020B0609020204030204" pitchFamily="49" charset="0"/>
              </a:rPr>
              <a:t>company</a:t>
            </a:r>
            <a:r>
              <a:rPr lang="en-US" sz="2400" dirty="0">
                <a:latin typeface="Consolas" panose="020B0609020204030204" pitchFamily="49" charset="0"/>
              </a:rPr>
              <a:t> ((</a:t>
            </a:r>
            <a:r>
              <a:rPr lang="en-US" sz="2400" dirty="0" err="1">
                <a:solidFill>
                  <a:srgbClr val="006600"/>
                </a:solidFill>
                <a:latin typeface="Consolas" panose="020B0609020204030204" pitchFamily="49" charset="0"/>
              </a:rPr>
              <a:t>person|product</a:t>
            </a:r>
            <a:r>
              <a:rPr lang="en-US" sz="2400" dirty="0">
                <a:latin typeface="Consolas" panose="020B0609020204030204" pitchFamily="49" charset="0"/>
              </a:rPr>
              <a:t>)*)&gt;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&lt;!ELEMENT </a:t>
            </a:r>
            <a:r>
              <a:rPr lang="en-US" sz="24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6600"/>
                </a:solidFill>
                <a:latin typeface="Consolas" panose="020B0609020204030204" pitchFamily="49" charset="0"/>
              </a:rPr>
              <a:t>ssn</a:t>
            </a:r>
            <a:r>
              <a:rPr lang="en-US" sz="2400" dirty="0">
                <a:solidFill>
                  <a:srgbClr val="006600"/>
                </a:solidFill>
                <a:latin typeface="Consolas" panose="020B0609020204030204" pitchFamily="49" charset="0"/>
              </a:rPr>
              <a:t>, name, office, phone?</a:t>
            </a:r>
            <a:r>
              <a:rPr lang="en-US" sz="2400" dirty="0">
                <a:latin typeface="Consolas" panose="020B0609020204030204" pitchFamily="49" charset="0"/>
              </a:rPr>
              <a:t>)&gt;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&lt;!ELEMENT </a:t>
            </a:r>
            <a:r>
              <a:rPr lang="en-US" sz="2400" dirty="0" err="1">
                <a:solidFill>
                  <a:srgbClr val="006600"/>
                </a:solidFill>
                <a:latin typeface="Consolas" panose="020B0609020204030204" pitchFamily="49" charset="0"/>
              </a:rPr>
              <a:t>ssn</a:t>
            </a:r>
            <a:r>
              <a:rPr lang="en-US" sz="2400" dirty="0">
                <a:latin typeface="Consolas" panose="020B0609020204030204" pitchFamily="49" charset="0"/>
              </a:rPr>
              <a:t> (#PCDATA)&gt;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&lt;!ELEMENT </a:t>
            </a:r>
            <a:r>
              <a:rPr lang="en-US" sz="24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2400" dirty="0">
                <a:latin typeface="Consolas" panose="020B0609020204030204" pitchFamily="49" charset="0"/>
              </a:rPr>
              <a:t> (#PCDATA)&gt;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&lt;!ELEMENT </a:t>
            </a:r>
            <a:r>
              <a:rPr lang="en-US" sz="2400" dirty="0">
                <a:solidFill>
                  <a:srgbClr val="006600"/>
                </a:solidFill>
                <a:latin typeface="Consolas" panose="020B0609020204030204" pitchFamily="49" charset="0"/>
              </a:rPr>
              <a:t>office</a:t>
            </a:r>
            <a:r>
              <a:rPr lang="en-US" sz="2400" dirty="0">
                <a:latin typeface="Consolas" panose="020B0609020204030204" pitchFamily="49" charset="0"/>
              </a:rPr>
              <a:t> (#PCDATA)&gt;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&lt;!ELEMENT </a:t>
            </a:r>
            <a:r>
              <a:rPr lang="en-US" sz="2400" dirty="0">
                <a:solidFill>
                  <a:srgbClr val="006600"/>
                </a:solidFill>
                <a:latin typeface="Consolas" panose="020B0609020204030204" pitchFamily="49" charset="0"/>
              </a:rPr>
              <a:t>phone</a:t>
            </a:r>
            <a:r>
              <a:rPr lang="en-US" sz="2400" dirty="0">
                <a:latin typeface="Consolas" panose="020B0609020204030204" pitchFamily="49" charset="0"/>
              </a:rPr>
              <a:t> (#PCDATA)&gt;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&lt;!ELEMENT </a:t>
            </a:r>
            <a:r>
              <a:rPr lang="en-US" sz="2400" dirty="0">
                <a:solidFill>
                  <a:srgbClr val="006600"/>
                </a:solidFill>
                <a:latin typeface="Consolas" panose="020B0609020204030204" pitchFamily="49" charset="0"/>
              </a:rPr>
              <a:t>product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 err="1">
                <a:solidFill>
                  <a:srgbClr val="006600"/>
                </a:solidFill>
                <a:latin typeface="Consolas" panose="020B0609020204030204" pitchFamily="49" charset="0"/>
              </a:rPr>
              <a:t>pid</a:t>
            </a:r>
            <a:r>
              <a:rPr lang="en-US" sz="2400" dirty="0">
                <a:solidFill>
                  <a:srgbClr val="006600"/>
                </a:solidFill>
                <a:latin typeface="Consolas" panose="020B0609020204030204" pitchFamily="49" charset="0"/>
              </a:rPr>
              <a:t>, name, description?</a:t>
            </a:r>
            <a:r>
              <a:rPr lang="en-US" sz="2400" dirty="0">
                <a:latin typeface="Consolas" panose="020B0609020204030204" pitchFamily="49" charset="0"/>
              </a:rPr>
              <a:t>)&gt;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&lt;!ELEMENT </a:t>
            </a:r>
            <a:r>
              <a:rPr lang="en-US" sz="2400" dirty="0" err="1">
                <a:solidFill>
                  <a:srgbClr val="006600"/>
                </a:solidFill>
                <a:latin typeface="Consolas" panose="020B0609020204030204" pitchFamily="49" charset="0"/>
              </a:rPr>
              <a:t>pid</a:t>
            </a:r>
            <a:r>
              <a:rPr lang="en-US" sz="2400" dirty="0">
                <a:latin typeface="Consolas" panose="020B0609020204030204" pitchFamily="49" charset="0"/>
              </a:rPr>
              <a:t> (#PCDATA)&gt;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&lt;!ELEMENT </a:t>
            </a:r>
            <a:r>
              <a:rPr lang="en-US" sz="2400" dirty="0">
                <a:solidFill>
                  <a:srgbClr val="006600"/>
                </a:solidFill>
                <a:latin typeface="Consolas" panose="020B0609020204030204" pitchFamily="49" charset="0"/>
              </a:rPr>
              <a:t>description</a:t>
            </a:r>
            <a:r>
              <a:rPr lang="en-US" sz="2400" dirty="0">
                <a:latin typeface="Consolas" panose="020B0609020204030204" pitchFamily="49" charset="0"/>
              </a:rPr>
              <a:t> (#PCDATA)&gt;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]&gt;</a:t>
            </a:r>
            <a:endParaRPr lang="en-US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745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A04CB-516D-0C40-A1A9-6E11833C24B3}" type="slidenum">
              <a:rPr lang="en-US" sz="1200" smtClean="0"/>
              <a:pPr/>
              <a:t>148</a:t>
            </a:fld>
            <a:endParaRPr lang="en-US" sz="1200" dirty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62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DDT example</a:t>
            </a:r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FE230731-3CFB-47FA-B17F-2E1F2F4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84C1DA86-F3AB-4C16-8849-3F4E04013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146629"/>
            <a:ext cx="4419600" cy="48320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company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person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 &lt;</a:t>
            </a:r>
            <a:r>
              <a:rPr lang="en-US" sz="2000" dirty="0" err="1">
                <a:solidFill>
                  <a:srgbClr val="006600"/>
                </a:solidFill>
                <a:latin typeface="ArialMT"/>
              </a:rPr>
              <a:t>ssn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 123456789 &lt;/</a:t>
            </a:r>
            <a:r>
              <a:rPr lang="en-US" sz="2000" dirty="0" err="1">
                <a:solidFill>
                  <a:srgbClr val="006600"/>
                </a:solidFill>
                <a:latin typeface="ArialMT"/>
              </a:rPr>
              <a:t>ssn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name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 John &lt;/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name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office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 B432 &lt;/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office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phone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 1234 &lt;/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phone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&lt;/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person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person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 &lt;</a:t>
            </a:r>
            <a:r>
              <a:rPr lang="en-US" sz="2000" dirty="0" err="1">
                <a:solidFill>
                  <a:srgbClr val="006600"/>
                </a:solidFill>
                <a:latin typeface="ArialMT"/>
              </a:rPr>
              <a:t>ssn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 987654321 &lt;/</a:t>
            </a:r>
            <a:r>
              <a:rPr lang="en-US" sz="2000" dirty="0" err="1">
                <a:solidFill>
                  <a:srgbClr val="006600"/>
                </a:solidFill>
                <a:latin typeface="ArialMT"/>
              </a:rPr>
              <a:t>ssn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name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 Jim &lt;/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name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office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 B123 &lt;/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office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&lt;/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person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product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 ... &lt;/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product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...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ArialMT"/>
              </a:rPr>
              <a:t>&lt;/</a:t>
            </a:r>
            <a:r>
              <a:rPr lang="en-US" sz="2000" dirty="0">
                <a:solidFill>
                  <a:srgbClr val="006600"/>
                </a:solidFill>
                <a:latin typeface="ArialMT"/>
              </a:rPr>
              <a:t>company</a:t>
            </a:r>
            <a:r>
              <a:rPr lang="en-US" sz="2000" dirty="0">
                <a:solidFill>
                  <a:srgbClr val="000000"/>
                </a:solidFill>
                <a:latin typeface="ArialMT"/>
              </a:rPr>
              <a:t>&gt;</a:t>
            </a:r>
            <a:endParaRPr lang="en-US" sz="20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93D02-011A-4FAD-B0C7-4926073378D4}"/>
              </a:ext>
            </a:extLst>
          </p:cNvPr>
          <p:cNvSpPr txBox="1"/>
          <p:nvPr/>
        </p:nvSpPr>
        <p:spPr>
          <a:xfrm>
            <a:off x="304800" y="176569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Barmeno ExtraBold" panose="020B0500000000000000" pitchFamily="34" charset="0"/>
                <a:cs typeface="Arial"/>
              </a:rPr>
              <a:t>Valid XML Document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054B289-2AFB-4153-8456-EFA255C50A5F}"/>
              </a:ext>
            </a:extLst>
          </p:cNvPr>
          <p:cNvSpPr/>
          <p:nvPr/>
        </p:nvSpPr>
        <p:spPr>
          <a:xfrm>
            <a:off x="2133600" y="2438400"/>
            <a:ext cx="1219200" cy="5334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47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A04CB-516D-0C40-A1A9-6E11833C24B3}" type="slidenum">
              <a:rPr lang="en-US" sz="1200" smtClean="0"/>
              <a:pPr/>
              <a:t>149</a:t>
            </a:fld>
            <a:endParaRPr lang="en-US" sz="1200" dirty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62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Querying XML Data</a:t>
            </a:r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FE230731-3CFB-47FA-B17F-2E1F2F4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93D02-011A-4FAD-B0C7-4926073378D4}"/>
              </a:ext>
            </a:extLst>
          </p:cNvPr>
          <p:cNvSpPr txBox="1"/>
          <p:nvPr/>
        </p:nvSpPr>
        <p:spPr>
          <a:xfrm>
            <a:off x="762000" y="1600200"/>
            <a:ext cx="762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Barmeno ExtraBold" panose="020B0500000000000000" pitchFamily="34" charset="0"/>
                <a:cs typeface="Arial"/>
              </a:rPr>
              <a:t>XPath</a:t>
            </a:r>
            <a:r>
              <a:rPr lang="en-US" sz="2800" dirty="0">
                <a:solidFill>
                  <a:srgbClr val="006600"/>
                </a:solidFill>
                <a:latin typeface="Barmeno ExtraBold" panose="020B0500000000000000" pitchFamily="34" charset="0"/>
                <a:cs typeface="Arial"/>
              </a:rPr>
              <a:t> : simple navigation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6600"/>
              </a:solidFill>
              <a:latin typeface="Barmeno ExtraBold" panose="020B0500000000000000" pitchFamily="34" charset="0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6600"/>
                </a:solidFill>
                <a:latin typeface="Barmeno ExtraBold" panose="020B0500000000000000" pitchFamily="34" charset="0"/>
                <a:cs typeface="Arial"/>
              </a:rPr>
              <a:t>XQuery : SQL for XML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6600"/>
              </a:solidFill>
              <a:latin typeface="Barmeno ExtraBold" panose="020B0500000000000000" pitchFamily="34" charset="0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6600"/>
                </a:solidFill>
                <a:latin typeface="Barmeno ExtraBold" panose="020B0500000000000000" pitchFamily="34" charset="0"/>
                <a:cs typeface="Arial"/>
              </a:rPr>
              <a:t>XSLT : recursive traversal</a:t>
            </a:r>
          </a:p>
        </p:txBody>
      </p:sp>
    </p:spTree>
    <p:extLst>
      <p:ext uri="{BB962C8B-B14F-4D97-AF65-F5344CB8AC3E}">
        <p14:creationId xmlns:p14="http://schemas.microsoft.com/office/powerpoint/2010/main" val="2389289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Apps: 3 Tier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609600" y="2438400"/>
            <a:ext cx="2895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>
            <a:prstTxWarp prst="textNoShape">
              <a:avLst/>
            </a:prstTxWarp>
          </a:bodyPr>
          <a:lstStyle/>
          <a:p>
            <a:pPr algn="r">
              <a:buNone/>
            </a:pPr>
            <a:r>
              <a:rPr lang="en-US" dirty="0">
                <a:latin typeface="Arial"/>
              </a:rPr>
              <a:t>DB Server</a:t>
            </a: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667000"/>
            <a:ext cx="1144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50" name="AutoShape 6"/>
          <p:cNvSpPr>
            <a:spLocks noChangeArrowheads="1"/>
          </p:cNvSpPr>
          <p:nvPr/>
        </p:nvSpPr>
        <p:spPr bwMode="auto">
          <a:xfrm>
            <a:off x="838200" y="2723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1</a:t>
            </a:r>
          </a:p>
        </p:txBody>
      </p:sp>
      <p:sp>
        <p:nvSpPr>
          <p:cNvPr id="57351" name="AutoShape 7"/>
          <p:cNvSpPr>
            <a:spLocks noChangeArrowheads="1"/>
          </p:cNvSpPr>
          <p:nvPr/>
        </p:nvSpPr>
        <p:spPr bwMode="auto">
          <a:xfrm>
            <a:off x="838200" y="36376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2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838200" y="4628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3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553200" y="2209800"/>
            <a:ext cx="2514600" cy="3429000"/>
            <a:chOff x="2256" y="1392"/>
            <a:chExt cx="2688" cy="2160"/>
          </a:xfrm>
        </p:grpSpPr>
        <p:pic>
          <p:nvPicPr>
            <p:cNvPr id="57357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20" y="1392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358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20" y="2244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359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20" y="3108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7360" name="Line 16"/>
            <p:cNvSpPr>
              <a:spLocks noChangeShapeType="1"/>
            </p:cNvSpPr>
            <p:nvPr/>
          </p:nvSpPr>
          <p:spPr bwMode="auto">
            <a:xfrm flipV="1">
              <a:off x="2256" y="1728"/>
              <a:ext cx="17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57361" name="Line 17"/>
            <p:cNvSpPr>
              <a:spLocks noChangeShapeType="1"/>
            </p:cNvSpPr>
            <p:nvPr/>
          </p:nvSpPr>
          <p:spPr bwMode="auto">
            <a:xfrm>
              <a:off x="2304" y="2448"/>
              <a:ext cx="172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57362" name="Line 18"/>
            <p:cNvSpPr>
              <a:spLocks noChangeShapeType="1"/>
            </p:cNvSpPr>
            <p:nvPr/>
          </p:nvSpPr>
          <p:spPr bwMode="auto">
            <a:xfrm>
              <a:off x="2400" y="2880"/>
              <a:ext cx="18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A8CC-219E-7C4A-931F-F992E5F7CA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334000" y="2438400"/>
            <a:ext cx="1752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>
            <a:prstTxWarp prst="textNoShape">
              <a:avLst/>
            </a:prstTxWarp>
          </a:bodyPr>
          <a:lstStyle/>
          <a:p>
            <a:pPr algn="r">
              <a:buNone/>
            </a:pPr>
            <a:r>
              <a:rPr lang="en-US" sz="1600" dirty="0" err="1">
                <a:latin typeface="Arial"/>
                <a:cs typeface="Arial"/>
              </a:rPr>
              <a:t>App+Web</a:t>
            </a:r>
            <a:r>
              <a:rPr lang="en-US" sz="1600" dirty="0">
                <a:latin typeface="Arial"/>
                <a:cs typeface="Arial"/>
              </a:rPr>
              <a:t> Server</a:t>
            </a: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81400" y="3733800"/>
            <a:ext cx="16165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2743200"/>
            <a:ext cx="1144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3581400" y="3276600"/>
            <a:ext cx="1672446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Connection</a:t>
            </a:r>
          </a:p>
          <a:p>
            <a:pPr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(e.g., JDBC)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7162800" y="4262735"/>
            <a:ext cx="14800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HTTP/SSL</a:t>
            </a:r>
          </a:p>
        </p:txBody>
      </p:sp>
      <p:sp>
        <p:nvSpPr>
          <p:cNvPr id="31" name="AutoShape 11"/>
          <p:cNvSpPr>
            <a:spLocks noChangeArrowheads="1"/>
          </p:cNvSpPr>
          <p:nvPr/>
        </p:nvSpPr>
        <p:spPr bwMode="auto">
          <a:xfrm>
            <a:off x="7315200" y="1524000"/>
            <a:ext cx="1447800" cy="609600"/>
          </a:xfrm>
          <a:prstGeom prst="wedgeEllipseCallout">
            <a:avLst>
              <a:gd name="adj1" fmla="val 28429"/>
              <a:gd name="adj2" fmla="val 6643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None/>
            </a:pPr>
            <a:r>
              <a:rPr lang="en-US" sz="1800" dirty="0">
                <a:solidFill>
                  <a:schemeClr val="tx1"/>
                </a:solidFill>
                <a:latin typeface="Barmeno ExtraBold" panose="020B0500000000000000" pitchFamily="34" charset="0"/>
                <a:cs typeface="Arial"/>
              </a:rPr>
              <a:t>Browser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DC633FB5-7CF4-4FD0-ACB5-6DA831E3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4960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Semistructured</a:t>
            </a:r>
            <a:r>
              <a:rPr lang="en-US" dirty="0"/>
              <a:t> Data Model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file formats: JSON, </a:t>
            </a:r>
            <a:r>
              <a:rPr lang="en-US" dirty="0" err="1"/>
              <a:t>protobuf</a:t>
            </a:r>
            <a:r>
              <a:rPr lang="en-US" dirty="0"/>
              <a:t>, XML</a:t>
            </a:r>
          </a:p>
          <a:p>
            <a:r>
              <a:rPr lang="en-US" dirty="0"/>
              <a:t>Note: the data model is tree-structured</a:t>
            </a:r>
          </a:p>
          <a:p>
            <a:r>
              <a:rPr lang="en-US" dirty="0"/>
              <a:t>They differ in how they handle structure:</a:t>
            </a:r>
          </a:p>
          <a:p>
            <a:pPr lvl="1"/>
            <a:r>
              <a:rPr lang="en-US" dirty="0"/>
              <a:t>Open or closed</a:t>
            </a:r>
          </a:p>
          <a:p>
            <a:pPr lvl="1"/>
            <a:r>
              <a:rPr lang="en-US" dirty="0"/>
              <a:t>Ordered or unordered</a:t>
            </a:r>
          </a:p>
          <a:p>
            <a:r>
              <a:rPr lang="en-US" dirty="0"/>
              <a:t>Query language needs to take NFNF into account</a:t>
            </a:r>
          </a:p>
          <a:p>
            <a:pPr lvl="1"/>
            <a:r>
              <a:rPr lang="en-US" dirty="0"/>
              <a:t>Various “extra” constructs introduced as a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86CF355-23E7-4818-8E14-0EB707DE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7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"/>
            <a:ext cx="7772400" cy="1143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170214"/>
            <a:ext cx="8534400" cy="5078186"/>
          </a:xfrm>
        </p:spPr>
        <p:txBody>
          <a:bodyPr/>
          <a:lstStyle/>
          <a:p>
            <a:r>
              <a:rPr lang="en-US" dirty="0"/>
              <a:t>Alternatives to the Relational Model are emerging</a:t>
            </a:r>
          </a:p>
          <a:p>
            <a:pPr lvl="1"/>
            <a:r>
              <a:rPr lang="en-US" dirty="0"/>
              <a:t>Geographically distributed data</a:t>
            </a:r>
          </a:p>
          <a:p>
            <a:pPr lvl="1"/>
            <a:r>
              <a:rPr lang="en-US" dirty="0"/>
              <a:t>Semi-structured data suited for </a:t>
            </a:r>
            <a:r>
              <a:rPr lang="en-US" dirty="0">
                <a:solidFill>
                  <a:srgbClr val="C00000"/>
                </a:solidFill>
              </a:rPr>
              <a:t>data exchange</a:t>
            </a:r>
          </a:p>
          <a:p>
            <a:pPr lvl="1"/>
            <a:r>
              <a:rPr lang="en-US" dirty="0"/>
              <a:t>geospatial data and Nearest Neighbor queries</a:t>
            </a:r>
          </a:p>
          <a:p>
            <a:pPr lvl="1"/>
            <a:r>
              <a:rPr lang="en-US" dirty="0"/>
              <a:t>graph databases (nodes and edges)</a:t>
            </a:r>
          </a:p>
          <a:p>
            <a:pPr lvl="2"/>
            <a:r>
              <a:rPr lang="en-US" sz="2400" dirty="0"/>
              <a:t>e.g., 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&lt;links to&gt;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&lt;friends with&gt;</a:t>
            </a:r>
            <a:r>
              <a:rPr lang="en-US" sz="2400" dirty="0"/>
              <a:t> relationships</a:t>
            </a:r>
            <a:endParaRPr lang="en-US" dirty="0"/>
          </a:p>
          <a:p>
            <a:r>
              <a:rPr lang="en-US" dirty="0"/>
              <a:t>Scaling out to Cloud services providers</a:t>
            </a:r>
          </a:p>
          <a:p>
            <a:pPr lvl="1"/>
            <a:r>
              <a:rPr lang="en-US" dirty="0"/>
              <a:t>SLAs and Technical support</a:t>
            </a:r>
          </a:p>
          <a:p>
            <a:r>
              <a:rPr lang="en-US" dirty="0"/>
              <a:t>However, relaxed consistency is not appropriate for most transaction processing workloads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E86E2D8-9F01-48F3-BB30-1E24099B3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37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34069" y="278458"/>
            <a:ext cx="7772400" cy="1143000"/>
          </a:xfrm>
        </p:spPr>
        <p:txBody>
          <a:bodyPr/>
          <a:lstStyle/>
          <a:p>
            <a:r>
              <a:rPr lang="en-US" dirty="0"/>
              <a:t>Web Apps: 3 Tier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609600" y="2438400"/>
            <a:ext cx="2895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>
            <a:prstTxWarp prst="textNoShape">
              <a:avLst/>
            </a:prstTxWarp>
          </a:bodyPr>
          <a:lstStyle/>
          <a:p>
            <a:pPr algn="r">
              <a:buNone/>
            </a:pPr>
            <a:r>
              <a:rPr lang="en-US" dirty="0">
                <a:latin typeface="Arial"/>
              </a:rPr>
              <a:t>DB Server</a:t>
            </a: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667000"/>
            <a:ext cx="1144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50" name="AutoShape 6"/>
          <p:cNvSpPr>
            <a:spLocks noChangeArrowheads="1"/>
          </p:cNvSpPr>
          <p:nvPr/>
        </p:nvSpPr>
        <p:spPr bwMode="auto">
          <a:xfrm>
            <a:off x="838200" y="2723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1</a:t>
            </a:r>
          </a:p>
        </p:txBody>
      </p:sp>
      <p:sp>
        <p:nvSpPr>
          <p:cNvPr id="57351" name="AutoShape 7"/>
          <p:cNvSpPr>
            <a:spLocks noChangeArrowheads="1"/>
          </p:cNvSpPr>
          <p:nvPr/>
        </p:nvSpPr>
        <p:spPr bwMode="auto">
          <a:xfrm>
            <a:off x="838200" y="36376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2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838200" y="4628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3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553200" y="2209800"/>
            <a:ext cx="2514600" cy="3429000"/>
            <a:chOff x="2256" y="1392"/>
            <a:chExt cx="2688" cy="2160"/>
          </a:xfrm>
        </p:grpSpPr>
        <p:pic>
          <p:nvPicPr>
            <p:cNvPr id="57357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20" y="1392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358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20" y="2244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359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20" y="3108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7360" name="Line 16"/>
            <p:cNvSpPr>
              <a:spLocks noChangeShapeType="1"/>
            </p:cNvSpPr>
            <p:nvPr/>
          </p:nvSpPr>
          <p:spPr bwMode="auto">
            <a:xfrm flipV="1">
              <a:off x="2256" y="1728"/>
              <a:ext cx="17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57361" name="Line 17"/>
            <p:cNvSpPr>
              <a:spLocks noChangeShapeType="1"/>
            </p:cNvSpPr>
            <p:nvPr/>
          </p:nvSpPr>
          <p:spPr bwMode="auto">
            <a:xfrm>
              <a:off x="2304" y="2448"/>
              <a:ext cx="172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  <p:sp>
          <p:nvSpPr>
            <p:cNvPr id="57362" name="Line 18"/>
            <p:cNvSpPr>
              <a:spLocks noChangeShapeType="1"/>
            </p:cNvSpPr>
            <p:nvPr/>
          </p:nvSpPr>
          <p:spPr bwMode="auto">
            <a:xfrm>
              <a:off x="2400" y="2880"/>
              <a:ext cx="18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A8CC-219E-7C4A-931F-F992E5F7CA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5334000" y="2438400"/>
            <a:ext cx="1752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>
            <a:prstTxWarp prst="textNoShape">
              <a:avLst/>
            </a:prstTxWarp>
          </a:bodyPr>
          <a:lstStyle/>
          <a:p>
            <a:pPr algn="r">
              <a:buNone/>
            </a:pPr>
            <a:r>
              <a:rPr lang="en-US" sz="1600" dirty="0" err="1">
                <a:latin typeface="Arial"/>
                <a:cs typeface="Arial"/>
              </a:rPr>
              <a:t>App+Web</a:t>
            </a:r>
            <a:r>
              <a:rPr lang="en-US" sz="1600" dirty="0">
                <a:latin typeface="Arial"/>
                <a:cs typeface="Arial"/>
              </a:rPr>
              <a:t> Server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2712840" y="1269659"/>
            <a:ext cx="3235846" cy="5107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Web-based applications</a:t>
            </a: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81400" y="3733800"/>
            <a:ext cx="16165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2743200"/>
            <a:ext cx="1144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3581400" y="3276600"/>
            <a:ext cx="1877738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dirty="0">
                <a:latin typeface="Arial"/>
                <a:cs typeface="Arial"/>
              </a:rPr>
              <a:t>Connection</a:t>
            </a:r>
          </a:p>
          <a:p>
            <a:pPr>
              <a:spcBef>
                <a:spcPct val="20000"/>
              </a:spcBef>
              <a:buNone/>
            </a:pPr>
            <a:r>
              <a:rPr lang="en-US" dirty="0">
                <a:latin typeface="Arial"/>
                <a:cs typeface="Arial"/>
              </a:rPr>
              <a:t>(e.g., JDBC)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7162800" y="4262735"/>
            <a:ext cx="1644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dirty="0">
                <a:latin typeface="Arial"/>
                <a:cs typeface="Arial"/>
              </a:rPr>
              <a:t>HTTP/SSL</a:t>
            </a:r>
          </a:p>
        </p:txBody>
      </p:sp>
      <p:sp>
        <p:nvSpPr>
          <p:cNvPr id="31" name="AutoShape 11"/>
          <p:cNvSpPr>
            <a:spLocks noChangeArrowheads="1"/>
          </p:cNvSpPr>
          <p:nvPr/>
        </p:nvSpPr>
        <p:spPr bwMode="auto">
          <a:xfrm>
            <a:off x="7086600" y="1371600"/>
            <a:ext cx="1676400" cy="762000"/>
          </a:xfrm>
          <a:prstGeom prst="wedgeEllipseCallout">
            <a:avLst>
              <a:gd name="adj1" fmla="val 28429"/>
              <a:gd name="adj2" fmla="val 6643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None/>
            </a:pPr>
            <a:r>
              <a:rPr lang="en-US" sz="2000" dirty="0">
                <a:solidFill>
                  <a:schemeClr val="tx1"/>
                </a:solidFill>
                <a:latin typeface="Barmeno ExtraBold" panose="020B0500000000000000" pitchFamily="34" charset="0"/>
                <a:cs typeface="Arial"/>
              </a:rPr>
              <a:t>Browser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DAE53CE6-2AD7-4A02-8B7F-4E6B3A8D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3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723900" y="102870"/>
            <a:ext cx="7772400" cy="1143000"/>
          </a:xfrm>
        </p:spPr>
        <p:txBody>
          <a:bodyPr/>
          <a:lstStyle/>
          <a:p>
            <a:r>
              <a:rPr lang="en-US" dirty="0"/>
              <a:t>Web Apps: 3 Tier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609600" y="2438400"/>
            <a:ext cx="2895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>
            <a:prstTxWarp prst="textNoShape">
              <a:avLst/>
            </a:prstTxWarp>
          </a:bodyPr>
          <a:lstStyle/>
          <a:p>
            <a:pPr algn="r">
              <a:buNone/>
            </a:pPr>
            <a:r>
              <a:rPr lang="en-US" dirty="0">
                <a:latin typeface="Arial"/>
              </a:rPr>
              <a:t>DB Server</a:t>
            </a: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667000"/>
            <a:ext cx="1144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50" name="AutoShape 6"/>
          <p:cNvSpPr>
            <a:spLocks noChangeArrowheads="1"/>
          </p:cNvSpPr>
          <p:nvPr/>
        </p:nvSpPr>
        <p:spPr bwMode="auto">
          <a:xfrm>
            <a:off x="838200" y="2723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1</a:t>
            </a:r>
          </a:p>
        </p:txBody>
      </p:sp>
      <p:sp>
        <p:nvSpPr>
          <p:cNvPr id="57351" name="AutoShape 7"/>
          <p:cNvSpPr>
            <a:spLocks noChangeArrowheads="1"/>
          </p:cNvSpPr>
          <p:nvPr/>
        </p:nvSpPr>
        <p:spPr bwMode="auto">
          <a:xfrm>
            <a:off x="838200" y="36376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2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838200" y="4628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3</a:t>
            </a:r>
          </a:p>
        </p:txBody>
      </p:sp>
      <p:pic>
        <p:nvPicPr>
          <p:cNvPr id="5735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144780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549402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9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594360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60" name="Line 16"/>
          <p:cNvSpPr>
            <a:spLocks noChangeShapeType="1"/>
          </p:cNvSpPr>
          <p:nvPr/>
        </p:nvSpPr>
        <p:spPr bwMode="auto">
          <a:xfrm flipV="1">
            <a:off x="6553200" y="1981200"/>
            <a:ext cx="1661432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>
            <a:off x="6598104" y="3886200"/>
            <a:ext cx="1616529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>
            <a:off x="6629400" y="5486400"/>
            <a:ext cx="1706336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A8CC-219E-7C4A-931F-F992E5F7CA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81400" y="3733800"/>
            <a:ext cx="16165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10200" y="1752600"/>
            <a:ext cx="1066800" cy="1447800"/>
            <a:chOff x="5334000" y="2438400"/>
            <a:chExt cx="1752600" cy="2971800"/>
          </a:xfrm>
        </p:grpSpPr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5334000" y="2438400"/>
              <a:ext cx="1752600" cy="297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algn="r">
                <a:buNone/>
              </a:pPr>
              <a:r>
                <a:rPr lang="en-US" sz="1000" dirty="0" err="1">
                  <a:latin typeface="Arial"/>
                  <a:cs typeface="Arial"/>
                </a:rPr>
                <a:t>App+Web</a:t>
              </a:r>
              <a:r>
                <a:rPr lang="en-US" sz="1000" dirty="0">
                  <a:latin typeface="Arial"/>
                  <a:cs typeface="Arial"/>
                </a:rPr>
                <a:t> Server</a:t>
              </a:r>
            </a:p>
          </p:txBody>
        </p:sp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38800" y="2743200"/>
              <a:ext cx="1144588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3581400" y="3276600"/>
            <a:ext cx="1672446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Connection</a:t>
            </a:r>
          </a:p>
          <a:p>
            <a:pPr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(e.g., JDBC)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6629400" y="4267200"/>
            <a:ext cx="14800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HTTP/SSL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410200" y="3429000"/>
            <a:ext cx="1066800" cy="1447800"/>
            <a:chOff x="5334000" y="2438400"/>
            <a:chExt cx="1752600" cy="2971800"/>
          </a:xfrm>
        </p:grpSpPr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334000" y="2438400"/>
              <a:ext cx="1752600" cy="297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lvl="0" algn="r">
                <a:buNone/>
              </a:pPr>
              <a:r>
                <a:rPr lang="en-US" sz="1000" dirty="0" err="1">
                  <a:solidFill>
                    <a:prstClr val="black"/>
                  </a:solidFill>
                  <a:latin typeface="Arial"/>
                  <a:cs typeface="Arial"/>
                </a:rPr>
                <a:t>App+Web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Arial"/>
                </a:rPr>
                <a:t> Server</a:t>
              </a:r>
            </a:p>
          </p:txBody>
        </p:sp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38800" y="2743200"/>
              <a:ext cx="1144588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9" name="Group 38"/>
          <p:cNvGrpSpPr/>
          <p:nvPr/>
        </p:nvGrpSpPr>
        <p:grpSpPr>
          <a:xfrm>
            <a:off x="5410200" y="5105400"/>
            <a:ext cx="1066800" cy="1447800"/>
            <a:chOff x="5334000" y="2438400"/>
            <a:chExt cx="1752600" cy="2971800"/>
          </a:xfrm>
        </p:grpSpPr>
        <p:sp>
          <p:nvSpPr>
            <p:cNvPr id="40" name="Rectangle 4"/>
            <p:cNvSpPr>
              <a:spLocks noChangeArrowheads="1"/>
            </p:cNvSpPr>
            <p:nvPr/>
          </p:nvSpPr>
          <p:spPr bwMode="auto">
            <a:xfrm>
              <a:off x="5334000" y="2438400"/>
              <a:ext cx="1752600" cy="297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lvl="0" algn="r">
                <a:buNone/>
              </a:pPr>
              <a:r>
                <a:rPr lang="en-US" sz="1000" dirty="0" err="1">
                  <a:solidFill>
                    <a:prstClr val="black"/>
                  </a:solidFill>
                  <a:latin typeface="Arial"/>
                  <a:cs typeface="Arial"/>
                </a:rPr>
                <a:t>App+Web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Arial"/>
                </a:rPr>
                <a:t> Server</a:t>
              </a:r>
            </a:p>
          </p:txBody>
        </p:sp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38800" y="2743200"/>
              <a:ext cx="1144588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189738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234696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279654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324612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369570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414528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459486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504444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Line 16"/>
          <p:cNvSpPr>
            <a:spLocks noChangeShapeType="1"/>
          </p:cNvSpPr>
          <p:nvPr/>
        </p:nvSpPr>
        <p:spPr bwMode="auto">
          <a:xfrm flipV="1">
            <a:off x="3581400" y="2286000"/>
            <a:ext cx="1661432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>
            <a:off x="3657600" y="4724400"/>
            <a:ext cx="1600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381000" y="1676400"/>
            <a:ext cx="3235846" cy="5107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Web-based applications</a:t>
            </a:r>
          </a:p>
        </p:txBody>
      </p:sp>
      <p:sp>
        <p:nvSpPr>
          <p:cNvPr id="53" name="Footer Placeholder 3">
            <a:extLst>
              <a:ext uri="{FF2B5EF4-FFF2-40B4-BE49-F238E27FC236}">
                <a16:creationId xmlns:a16="http://schemas.microsoft.com/office/drawing/2014/main" id="{A3969D1A-DA5F-4F5B-B1F7-71BE0C1AA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14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Apps: 3 Tier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609600" y="2438400"/>
            <a:ext cx="2895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>
            <a:prstTxWarp prst="textNoShape">
              <a:avLst/>
            </a:prstTxWarp>
          </a:bodyPr>
          <a:lstStyle/>
          <a:p>
            <a:pPr algn="r">
              <a:buNone/>
            </a:pPr>
            <a:r>
              <a:rPr lang="en-US" dirty="0">
                <a:latin typeface="Arial"/>
              </a:rPr>
              <a:t>DB Server</a:t>
            </a: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667000"/>
            <a:ext cx="1144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50" name="AutoShape 6"/>
          <p:cNvSpPr>
            <a:spLocks noChangeArrowheads="1"/>
          </p:cNvSpPr>
          <p:nvPr/>
        </p:nvSpPr>
        <p:spPr bwMode="auto">
          <a:xfrm>
            <a:off x="838200" y="2723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1</a:t>
            </a:r>
          </a:p>
        </p:txBody>
      </p:sp>
      <p:sp>
        <p:nvSpPr>
          <p:cNvPr id="57351" name="AutoShape 7"/>
          <p:cNvSpPr>
            <a:spLocks noChangeArrowheads="1"/>
          </p:cNvSpPr>
          <p:nvPr/>
        </p:nvSpPr>
        <p:spPr bwMode="auto">
          <a:xfrm>
            <a:off x="838200" y="36376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2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838200" y="4628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3</a:t>
            </a:r>
          </a:p>
        </p:txBody>
      </p:sp>
      <p:pic>
        <p:nvPicPr>
          <p:cNvPr id="5735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144780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549402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9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594360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60" name="Line 16"/>
          <p:cNvSpPr>
            <a:spLocks noChangeShapeType="1"/>
          </p:cNvSpPr>
          <p:nvPr/>
        </p:nvSpPr>
        <p:spPr bwMode="auto">
          <a:xfrm flipV="1">
            <a:off x="6553200" y="1981200"/>
            <a:ext cx="1661432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>
            <a:off x="6598104" y="3886200"/>
            <a:ext cx="1616529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>
            <a:off x="6629400" y="5486400"/>
            <a:ext cx="1706336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A8CC-219E-7C4A-931F-F992E5F7CA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4" name="Rounded Rectangle 23"/>
          <p:cNvSpPr/>
          <p:nvPr/>
        </p:nvSpPr>
        <p:spPr bwMode="auto">
          <a:xfrm>
            <a:off x="54429" y="5991225"/>
            <a:ext cx="5249636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>
              <a:buNone/>
            </a:pPr>
            <a:r>
              <a:rPr lang="en-US" sz="2800" dirty="0">
                <a:latin typeface="Barmeno ExtraBold" panose="020B0500000000000000" pitchFamily="34" charset="0"/>
                <a:cs typeface="Arial"/>
              </a:rPr>
              <a:t>Why not also replicate DB server?</a:t>
            </a: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81400" y="3733800"/>
            <a:ext cx="16165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10200" y="1752600"/>
            <a:ext cx="1066800" cy="1447800"/>
            <a:chOff x="5334000" y="2438400"/>
            <a:chExt cx="1752600" cy="2971800"/>
          </a:xfrm>
        </p:grpSpPr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5334000" y="2438400"/>
              <a:ext cx="1752600" cy="297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algn="r">
                <a:buNone/>
              </a:pPr>
              <a:r>
                <a:rPr lang="en-US" sz="1000" dirty="0" err="1">
                  <a:latin typeface="Arial"/>
                  <a:cs typeface="Arial"/>
                </a:rPr>
                <a:t>App+Web</a:t>
              </a:r>
              <a:r>
                <a:rPr lang="en-US" sz="1000" dirty="0">
                  <a:latin typeface="Arial"/>
                  <a:cs typeface="Arial"/>
                </a:rPr>
                <a:t> Server</a:t>
              </a:r>
            </a:p>
          </p:txBody>
        </p:sp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38800" y="2743200"/>
              <a:ext cx="1144588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3581400" y="3276600"/>
            <a:ext cx="1672446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Connection</a:t>
            </a:r>
          </a:p>
          <a:p>
            <a:pPr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(e.g., JDBC)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6629400" y="4267200"/>
            <a:ext cx="14800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HTTP/SSL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410200" y="3429000"/>
            <a:ext cx="1066800" cy="1447800"/>
            <a:chOff x="5334000" y="2438400"/>
            <a:chExt cx="1752600" cy="2971800"/>
          </a:xfrm>
        </p:grpSpPr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334000" y="2438400"/>
              <a:ext cx="1752600" cy="297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lvl="0" algn="r">
                <a:buNone/>
              </a:pPr>
              <a:r>
                <a:rPr lang="en-US" sz="1000" dirty="0" err="1">
                  <a:solidFill>
                    <a:prstClr val="black"/>
                  </a:solidFill>
                  <a:latin typeface="Arial"/>
                  <a:cs typeface="Arial"/>
                </a:rPr>
                <a:t>App+Web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Arial"/>
                </a:rPr>
                <a:t> Server</a:t>
              </a:r>
            </a:p>
          </p:txBody>
        </p:sp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38800" y="2743200"/>
              <a:ext cx="1144588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9" name="Group 38"/>
          <p:cNvGrpSpPr/>
          <p:nvPr/>
        </p:nvGrpSpPr>
        <p:grpSpPr>
          <a:xfrm>
            <a:off x="5410200" y="5105400"/>
            <a:ext cx="1066800" cy="1447800"/>
            <a:chOff x="5334000" y="2438400"/>
            <a:chExt cx="1752600" cy="2971800"/>
          </a:xfrm>
        </p:grpSpPr>
        <p:sp>
          <p:nvSpPr>
            <p:cNvPr id="40" name="Rectangle 4"/>
            <p:cNvSpPr>
              <a:spLocks noChangeArrowheads="1"/>
            </p:cNvSpPr>
            <p:nvPr/>
          </p:nvSpPr>
          <p:spPr bwMode="auto">
            <a:xfrm>
              <a:off x="5334000" y="2438400"/>
              <a:ext cx="1752600" cy="297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lvl="0" algn="r">
                <a:buNone/>
              </a:pPr>
              <a:r>
                <a:rPr lang="en-US" sz="1000" dirty="0" err="1">
                  <a:solidFill>
                    <a:prstClr val="black"/>
                  </a:solidFill>
                  <a:latin typeface="Arial"/>
                  <a:cs typeface="Arial"/>
                </a:rPr>
                <a:t>App+Web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Arial"/>
                </a:rPr>
                <a:t> Server</a:t>
              </a:r>
            </a:p>
          </p:txBody>
        </p:sp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38800" y="2743200"/>
              <a:ext cx="1144588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189738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234696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279654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324612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369570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414528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459486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504444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Line 16"/>
          <p:cNvSpPr>
            <a:spLocks noChangeShapeType="1"/>
          </p:cNvSpPr>
          <p:nvPr/>
        </p:nvSpPr>
        <p:spPr bwMode="auto">
          <a:xfrm flipV="1">
            <a:off x="3581400" y="2286000"/>
            <a:ext cx="1661432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>
            <a:off x="3657600" y="4724400"/>
            <a:ext cx="1600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381000" y="1676400"/>
            <a:ext cx="3497460" cy="5107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None/>
            </a:pPr>
            <a:r>
              <a:rPr lang="en-US" dirty="0">
                <a:latin typeface="Arial"/>
                <a:cs typeface="Arial"/>
              </a:rPr>
              <a:t>Web-based applications</a:t>
            </a:r>
          </a:p>
        </p:txBody>
      </p:sp>
      <p:sp>
        <p:nvSpPr>
          <p:cNvPr id="50" name="AutoShape 11"/>
          <p:cNvSpPr>
            <a:spLocks noChangeArrowheads="1"/>
          </p:cNvSpPr>
          <p:nvPr/>
        </p:nvSpPr>
        <p:spPr bwMode="auto">
          <a:xfrm>
            <a:off x="2209800" y="304800"/>
            <a:ext cx="2370453" cy="1687889"/>
          </a:xfrm>
          <a:prstGeom prst="wedgeEllipseCallout">
            <a:avLst>
              <a:gd name="adj1" fmla="val 63582"/>
              <a:gd name="adj2" fmla="val 8053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Replicate</a:t>
            </a:r>
            <a:br>
              <a:rPr lang="en-US" dirty="0">
                <a:latin typeface="Barmeno ExtraBold" panose="020B0500000000000000" pitchFamily="34" charset="0"/>
                <a:cs typeface="Arial"/>
              </a:rPr>
            </a:br>
            <a:r>
              <a:rPr lang="en-US" dirty="0">
                <a:latin typeface="Barmeno ExtraBold" panose="020B0500000000000000" pitchFamily="34" charset="0"/>
                <a:cs typeface="Arial"/>
              </a:rPr>
              <a:t>App server</a:t>
            </a:r>
            <a:br>
              <a:rPr lang="en-US" dirty="0">
                <a:latin typeface="Barmeno ExtraBold" panose="020B0500000000000000" pitchFamily="34" charset="0"/>
                <a:cs typeface="Arial"/>
              </a:rPr>
            </a:br>
            <a:r>
              <a:rPr lang="en-US" dirty="0">
                <a:latin typeface="Barmeno ExtraBold" panose="020B0500000000000000" pitchFamily="34" charset="0"/>
                <a:cs typeface="Arial"/>
              </a:rPr>
              <a:t>for </a:t>
            </a:r>
            <a:r>
              <a:rPr lang="en-US" dirty="0" err="1">
                <a:latin typeface="Barmeno ExtraBold" panose="020B0500000000000000" pitchFamily="34" charset="0"/>
                <a:cs typeface="Arial"/>
              </a:rPr>
              <a:t>scaleup</a:t>
            </a:r>
            <a:endParaRPr lang="en-US" dirty="0">
              <a:latin typeface="Barmeno ExtraBold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7560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Apps: 3 Tier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609600" y="2438400"/>
            <a:ext cx="2895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>
            <a:prstTxWarp prst="textNoShape">
              <a:avLst/>
            </a:prstTxWarp>
          </a:bodyPr>
          <a:lstStyle/>
          <a:p>
            <a:pPr algn="r">
              <a:buNone/>
            </a:pPr>
            <a:r>
              <a:rPr lang="en-US" dirty="0">
                <a:latin typeface="Arial"/>
              </a:rPr>
              <a:t>DB Server</a:t>
            </a:r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667000"/>
            <a:ext cx="1144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50" name="AutoShape 6"/>
          <p:cNvSpPr>
            <a:spLocks noChangeArrowheads="1"/>
          </p:cNvSpPr>
          <p:nvPr/>
        </p:nvSpPr>
        <p:spPr bwMode="auto">
          <a:xfrm>
            <a:off x="838200" y="2723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1</a:t>
            </a:r>
          </a:p>
        </p:txBody>
      </p:sp>
      <p:sp>
        <p:nvSpPr>
          <p:cNvPr id="57351" name="AutoShape 7"/>
          <p:cNvSpPr>
            <a:spLocks noChangeArrowheads="1"/>
          </p:cNvSpPr>
          <p:nvPr/>
        </p:nvSpPr>
        <p:spPr bwMode="auto">
          <a:xfrm>
            <a:off x="838200" y="36376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2</a:t>
            </a:r>
          </a:p>
        </p:txBody>
      </p:sp>
      <p:sp>
        <p:nvSpPr>
          <p:cNvPr id="57352" name="AutoShape 8"/>
          <p:cNvSpPr>
            <a:spLocks noChangeArrowheads="1"/>
          </p:cNvSpPr>
          <p:nvPr/>
        </p:nvSpPr>
        <p:spPr bwMode="auto">
          <a:xfrm>
            <a:off x="838200" y="4628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3</a:t>
            </a:r>
          </a:p>
        </p:txBody>
      </p:sp>
      <p:pic>
        <p:nvPicPr>
          <p:cNvPr id="5735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144780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8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549402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9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594360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60" name="Line 16"/>
          <p:cNvSpPr>
            <a:spLocks noChangeShapeType="1"/>
          </p:cNvSpPr>
          <p:nvPr/>
        </p:nvSpPr>
        <p:spPr bwMode="auto">
          <a:xfrm flipV="1">
            <a:off x="6553200" y="1981200"/>
            <a:ext cx="1661432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>
            <a:off x="6598104" y="3886200"/>
            <a:ext cx="1616529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>
            <a:off x="6629400" y="5486400"/>
            <a:ext cx="1706336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A8CC-219E-7C4A-931F-F992E5F7CA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4" name="Rounded Rectangle 23"/>
          <p:cNvSpPr/>
          <p:nvPr/>
        </p:nvSpPr>
        <p:spPr bwMode="auto">
          <a:xfrm>
            <a:off x="304800" y="5715000"/>
            <a:ext cx="4268256" cy="91940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Why not replicate DB server?</a:t>
            </a:r>
          </a:p>
          <a:p>
            <a:pPr>
              <a:buNone/>
            </a:pPr>
            <a:r>
              <a:rPr lang="en-US" dirty="0">
                <a:solidFill>
                  <a:srgbClr val="C00000"/>
                </a:solidFill>
                <a:latin typeface="Barmeno ExtraBold" panose="020B0500000000000000" pitchFamily="34" charset="0"/>
                <a:cs typeface="Arial"/>
              </a:rPr>
              <a:t>Consistency</a:t>
            </a:r>
            <a:r>
              <a:rPr lang="en-US" dirty="0">
                <a:latin typeface="Barmeno ExtraBold" panose="020B0500000000000000" pitchFamily="34" charset="0"/>
                <a:cs typeface="Arial"/>
              </a:rPr>
              <a:t>!</a:t>
            </a: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3581400" y="3733800"/>
            <a:ext cx="161652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10200" y="1752600"/>
            <a:ext cx="1066800" cy="1447800"/>
            <a:chOff x="5334000" y="2438400"/>
            <a:chExt cx="1752600" cy="2971800"/>
          </a:xfrm>
        </p:grpSpPr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5334000" y="2438400"/>
              <a:ext cx="1752600" cy="297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algn="r">
                <a:buNone/>
              </a:pPr>
              <a:r>
                <a:rPr lang="en-US" sz="1000" dirty="0" err="1">
                  <a:latin typeface="Arial"/>
                  <a:cs typeface="Arial"/>
                </a:rPr>
                <a:t>App+Web</a:t>
              </a:r>
              <a:r>
                <a:rPr lang="en-US" sz="1000" dirty="0">
                  <a:latin typeface="Arial"/>
                  <a:cs typeface="Arial"/>
                </a:rPr>
                <a:t> Server</a:t>
              </a:r>
            </a:p>
          </p:txBody>
        </p:sp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38800" y="2743200"/>
              <a:ext cx="1144588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3581400" y="3276600"/>
            <a:ext cx="1877738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dirty="0">
                <a:latin typeface="Arial"/>
                <a:cs typeface="Arial"/>
              </a:rPr>
              <a:t>Connection</a:t>
            </a:r>
          </a:p>
          <a:p>
            <a:pPr>
              <a:spcBef>
                <a:spcPct val="20000"/>
              </a:spcBef>
              <a:buNone/>
            </a:pPr>
            <a:r>
              <a:rPr lang="en-US" dirty="0">
                <a:latin typeface="Arial"/>
                <a:cs typeface="Arial"/>
              </a:rPr>
              <a:t>(e.g., JDBC)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6629400" y="4267200"/>
            <a:ext cx="1644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dirty="0">
                <a:latin typeface="Arial"/>
                <a:cs typeface="Arial"/>
              </a:rPr>
              <a:t>HTTP/SSL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410200" y="3429000"/>
            <a:ext cx="1066800" cy="1447800"/>
            <a:chOff x="5334000" y="2438400"/>
            <a:chExt cx="1752600" cy="2971800"/>
          </a:xfrm>
        </p:grpSpPr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5334000" y="2438400"/>
              <a:ext cx="1752600" cy="297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lvl="0" algn="r">
                <a:buNone/>
              </a:pPr>
              <a:r>
                <a:rPr lang="en-US" sz="1000" dirty="0" err="1">
                  <a:solidFill>
                    <a:prstClr val="black"/>
                  </a:solidFill>
                  <a:latin typeface="Arial"/>
                  <a:cs typeface="Arial"/>
                </a:rPr>
                <a:t>App+Web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Arial"/>
                </a:rPr>
                <a:t> Server</a:t>
              </a:r>
            </a:p>
          </p:txBody>
        </p:sp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38800" y="2743200"/>
              <a:ext cx="1144588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9" name="Group 38"/>
          <p:cNvGrpSpPr/>
          <p:nvPr/>
        </p:nvGrpSpPr>
        <p:grpSpPr>
          <a:xfrm>
            <a:off x="5410200" y="5105400"/>
            <a:ext cx="1066800" cy="1447800"/>
            <a:chOff x="5334000" y="2438400"/>
            <a:chExt cx="1752600" cy="2971800"/>
          </a:xfrm>
        </p:grpSpPr>
        <p:sp>
          <p:nvSpPr>
            <p:cNvPr id="40" name="Rectangle 4"/>
            <p:cNvSpPr>
              <a:spLocks noChangeArrowheads="1"/>
            </p:cNvSpPr>
            <p:nvPr/>
          </p:nvSpPr>
          <p:spPr bwMode="auto">
            <a:xfrm>
              <a:off x="5334000" y="2438400"/>
              <a:ext cx="1752600" cy="297180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b">
              <a:prstTxWarp prst="textNoShape">
                <a:avLst/>
              </a:prstTxWarp>
            </a:bodyPr>
            <a:lstStyle/>
            <a:p>
              <a:pPr lvl="0" algn="r">
                <a:buNone/>
              </a:pPr>
              <a:r>
                <a:rPr lang="en-US" sz="1000" dirty="0" err="1">
                  <a:solidFill>
                    <a:prstClr val="black"/>
                  </a:solidFill>
                  <a:latin typeface="Arial"/>
                  <a:cs typeface="Arial"/>
                </a:rPr>
                <a:t>App+Web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Arial"/>
                </a:rPr>
                <a:t> Server</a:t>
              </a:r>
            </a:p>
          </p:txBody>
        </p:sp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38800" y="2743200"/>
              <a:ext cx="1144588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2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189738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234696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279654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324612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369570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414528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459486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0100" y="5044440"/>
            <a:ext cx="583746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Line 16"/>
          <p:cNvSpPr>
            <a:spLocks noChangeShapeType="1"/>
          </p:cNvSpPr>
          <p:nvPr/>
        </p:nvSpPr>
        <p:spPr bwMode="auto">
          <a:xfrm flipV="1">
            <a:off x="3581400" y="2286000"/>
            <a:ext cx="1661432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>
            <a:off x="3657600" y="4724400"/>
            <a:ext cx="1600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381000" y="1676400"/>
            <a:ext cx="3497460" cy="51077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None/>
            </a:pPr>
            <a:r>
              <a:rPr lang="en-US" dirty="0">
                <a:latin typeface="Arial"/>
                <a:cs typeface="Arial"/>
              </a:rPr>
              <a:t>Web-based applications</a:t>
            </a:r>
          </a:p>
        </p:txBody>
      </p:sp>
      <p:sp>
        <p:nvSpPr>
          <p:cNvPr id="50" name="AutoShape 11"/>
          <p:cNvSpPr>
            <a:spLocks noChangeArrowheads="1"/>
          </p:cNvSpPr>
          <p:nvPr/>
        </p:nvSpPr>
        <p:spPr bwMode="auto">
          <a:xfrm>
            <a:off x="2209800" y="304800"/>
            <a:ext cx="2370453" cy="1687889"/>
          </a:xfrm>
          <a:prstGeom prst="wedgeEllipseCallout">
            <a:avLst>
              <a:gd name="adj1" fmla="val 63582"/>
              <a:gd name="adj2" fmla="val 80533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Replicate</a:t>
            </a:r>
            <a:br>
              <a:rPr lang="en-US" dirty="0">
                <a:latin typeface="Barmeno ExtraBold" panose="020B0500000000000000" pitchFamily="34" charset="0"/>
                <a:cs typeface="Arial"/>
              </a:rPr>
            </a:br>
            <a:r>
              <a:rPr lang="en-US" dirty="0">
                <a:latin typeface="Barmeno ExtraBold" panose="020B0500000000000000" pitchFamily="34" charset="0"/>
                <a:cs typeface="Arial"/>
              </a:rPr>
              <a:t>App server</a:t>
            </a:r>
            <a:br>
              <a:rPr lang="en-US" dirty="0">
                <a:latin typeface="Barmeno ExtraBold" panose="020B0500000000000000" pitchFamily="34" charset="0"/>
                <a:cs typeface="Arial"/>
              </a:rPr>
            </a:br>
            <a:r>
              <a:rPr lang="en-US" dirty="0">
                <a:latin typeface="Barmeno ExtraBold" panose="020B0500000000000000" pitchFamily="34" charset="0"/>
                <a:cs typeface="Arial"/>
              </a:rPr>
              <a:t>for </a:t>
            </a:r>
            <a:r>
              <a:rPr lang="en-US" dirty="0" err="1">
                <a:latin typeface="Barmeno ExtraBold" panose="020B0500000000000000" pitchFamily="34" charset="0"/>
                <a:cs typeface="Arial"/>
              </a:rPr>
              <a:t>scaleup</a:t>
            </a:r>
            <a:endParaRPr lang="en-US" dirty="0">
              <a:latin typeface="Barmeno ExtraBold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40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Announcments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HW6 (</a:t>
            </a:r>
            <a:r>
              <a:rPr lang="en-US" dirty="0" err="1"/>
              <a:t>AsterixDB</a:t>
            </a:r>
            <a:r>
              <a:rPr lang="en-US" dirty="0"/>
              <a:t>) is posted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10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Replicating the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basic approaches:</a:t>
            </a:r>
          </a:p>
          <a:p>
            <a:pPr lvl="1"/>
            <a:r>
              <a:rPr lang="en-US" dirty="0"/>
              <a:t>Scale up through </a:t>
            </a:r>
            <a:r>
              <a:rPr lang="en-US" dirty="0">
                <a:solidFill>
                  <a:srgbClr val="0000FF"/>
                </a:solidFill>
              </a:rPr>
              <a:t>partitioning</a:t>
            </a:r>
          </a:p>
          <a:p>
            <a:pPr lvl="1"/>
            <a:r>
              <a:rPr lang="en-US" dirty="0"/>
              <a:t>Scale up through </a:t>
            </a:r>
            <a:r>
              <a:rPr lang="en-US" dirty="0">
                <a:solidFill>
                  <a:srgbClr val="0000FF"/>
                </a:solidFill>
              </a:rPr>
              <a:t>replication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Consistency</a:t>
            </a:r>
            <a:r>
              <a:rPr lang="en-US" dirty="0"/>
              <a:t> is much harder to guarantee</a:t>
            </a:r>
          </a:p>
          <a:p>
            <a:pPr lvl="1"/>
            <a:r>
              <a:rPr lang="en-US" dirty="0"/>
              <a:t>When is a </a:t>
            </a:r>
            <a:r>
              <a:rPr lang="en-US" dirty="0">
                <a:solidFill>
                  <a:srgbClr val="C00000"/>
                </a:solidFill>
              </a:rPr>
              <a:t>committed</a:t>
            </a:r>
            <a:r>
              <a:rPr lang="en-US" dirty="0"/>
              <a:t> Write complete?</a:t>
            </a:r>
          </a:p>
          <a:p>
            <a:pPr lvl="1"/>
            <a:r>
              <a:rPr lang="en-US" dirty="0">
                <a:solidFill>
                  <a:srgbClr val="006600"/>
                </a:solidFill>
              </a:rPr>
              <a:t>Without consistency, data integrity problems arise in VLDBs that are very difficult to resolve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E950CD-79F1-B94A-96C9-B23A152E343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F8EEBEE-0C6F-47FC-845D-6CE69DD2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18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0468"/>
            <a:ext cx="7772400" cy="1143000"/>
          </a:xfrm>
        </p:spPr>
        <p:txBody>
          <a:bodyPr/>
          <a:lstStyle/>
          <a:p>
            <a:r>
              <a:rPr lang="en-US" dirty="0"/>
              <a:t>Scale Through Disk </a:t>
            </a:r>
            <a:r>
              <a:rPr lang="en-US" dirty="0">
                <a:solidFill>
                  <a:srgbClr val="C00000"/>
                </a:solidFill>
              </a:rPr>
              <a:t>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43512"/>
            <a:ext cx="8458200" cy="4552488"/>
          </a:xfrm>
        </p:spPr>
        <p:txBody>
          <a:bodyPr/>
          <a:lstStyle/>
          <a:p>
            <a:r>
              <a:rPr lang="en-US" sz="2400" dirty="0"/>
              <a:t>Database runs on a single server that is a shared memory multiprocessor</a:t>
            </a:r>
          </a:p>
          <a:p>
            <a:r>
              <a:rPr lang="en-US" sz="2400" dirty="0"/>
              <a:t>Partition the database across multiple (shared) disks</a:t>
            </a:r>
          </a:p>
          <a:p>
            <a:pPr lvl="1"/>
            <a:r>
              <a:rPr lang="en-US" sz="2000" dirty="0"/>
              <a:t>Any thread can write to any disk</a:t>
            </a:r>
          </a:p>
          <a:p>
            <a:pPr lvl="1"/>
            <a:r>
              <a:rPr lang="en-US" sz="2000" dirty="0"/>
              <a:t>Queries spread across these machines</a:t>
            </a:r>
          </a:p>
          <a:p>
            <a:r>
              <a:rPr lang="en-US" sz="2400" dirty="0"/>
              <a:t>Designed to increase throughput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85775" y="4191000"/>
            <a:ext cx="8305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Arial"/>
              <a:ea typeface="Osaka" charset="0"/>
              <a:cs typeface="Osaka" charset="0"/>
            </a:endParaRPr>
          </a:p>
        </p:txBody>
      </p:sp>
      <p:grpSp>
        <p:nvGrpSpPr>
          <p:cNvPr id="33" name="Group 9"/>
          <p:cNvGrpSpPr>
            <a:grpSpLocks/>
          </p:cNvGrpSpPr>
          <p:nvPr/>
        </p:nvGrpSpPr>
        <p:grpSpPr bwMode="auto">
          <a:xfrm>
            <a:off x="914400" y="4243614"/>
            <a:ext cx="1219200" cy="1789662"/>
            <a:chOff x="1444" y="2145"/>
            <a:chExt cx="683" cy="1007"/>
          </a:xfrm>
        </p:grpSpPr>
        <p:sp>
          <p:nvSpPr>
            <p:cNvPr id="52" name="Freeform 10"/>
            <p:cNvSpPr>
              <a:spLocks noChangeArrowheads="1"/>
            </p:cNvSpPr>
            <p:nvPr/>
          </p:nvSpPr>
          <p:spPr bwMode="auto">
            <a:xfrm>
              <a:off x="1444" y="2145"/>
              <a:ext cx="684" cy="1008"/>
            </a:xfrm>
            <a:custGeom>
              <a:avLst/>
              <a:gdLst>
                <a:gd name="T0" fmla="*/ 2297 w 3017"/>
                <a:gd name="T1" fmla="*/ 0 h 4446"/>
                <a:gd name="T2" fmla="*/ 3016 w 3017"/>
                <a:gd name="T3" fmla="*/ 603 h 4446"/>
                <a:gd name="T4" fmla="*/ 3016 w 3017"/>
                <a:gd name="T5" fmla="*/ 3831 h 4446"/>
                <a:gd name="T6" fmla="*/ 2297 w 3017"/>
                <a:gd name="T7" fmla="*/ 4445 h 4446"/>
                <a:gd name="T8" fmla="*/ 0 w 3017"/>
                <a:gd name="T9" fmla="*/ 4445 h 4446"/>
                <a:gd name="T10" fmla="*/ 0 w 3017"/>
                <a:gd name="T11" fmla="*/ 0 h 4446"/>
                <a:gd name="T12" fmla="*/ 2297 w 3017"/>
                <a:gd name="T13" fmla="*/ 0 h 4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7" h="4446">
                  <a:moveTo>
                    <a:pt x="2297" y="0"/>
                  </a:moveTo>
                  <a:lnTo>
                    <a:pt x="3016" y="603"/>
                  </a:lnTo>
                  <a:lnTo>
                    <a:pt x="3016" y="3831"/>
                  </a:lnTo>
                  <a:lnTo>
                    <a:pt x="2297" y="4445"/>
                  </a:lnTo>
                  <a:lnTo>
                    <a:pt x="0" y="4445"/>
                  </a:lnTo>
                  <a:lnTo>
                    <a:pt x="0" y="0"/>
                  </a:lnTo>
                  <a:lnTo>
                    <a:pt x="2297" y="0"/>
                  </a:lnTo>
                </a:path>
              </a:pathLst>
            </a:custGeom>
            <a:solidFill>
              <a:srgbClr val="666699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53" name="Freeform 11"/>
            <p:cNvSpPr>
              <a:spLocks noChangeArrowheads="1"/>
            </p:cNvSpPr>
            <p:nvPr/>
          </p:nvSpPr>
          <p:spPr bwMode="auto">
            <a:xfrm>
              <a:off x="1676" y="2145"/>
              <a:ext cx="286" cy="1008"/>
            </a:xfrm>
            <a:custGeom>
              <a:avLst/>
              <a:gdLst>
                <a:gd name="T0" fmla="*/ 1260 w 1261"/>
                <a:gd name="T1" fmla="*/ 0 h 4446"/>
                <a:gd name="T2" fmla="*/ 1260 w 1261"/>
                <a:gd name="T3" fmla="*/ 4445 h 4446"/>
                <a:gd name="T4" fmla="*/ 1260 w 1261"/>
                <a:gd name="T5" fmla="*/ 0 h 4446"/>
                <a:gd name="T6" fmla="*/ 345 w 1261"/>
                <a:gd name="T7" fmla="*/ 402 h 4446"/>
                <a:gd name="T8" fmla="*/ 0 w 1261"/>
                <a:gd name="T9" fmla="*/ 402 h 4446"/>
                <a:gd name="T10" fmla="*/ 0 w 1261"/>
                <a:gd name="T11" fmla="*/ 576 h 4446"/>
                <a:gd name="T12" fmla="*/ 345 w 1261"/>
                <a:gd name="T13" fmla="*/ 576 h 4446"/>
                <a:gd name="T14" fmla="*/ 345 w 1261"/>
                <a:gd name="T15" fmla="*/ 402 h 4446"/>
                <a:gd name="T16" fmla="*/ 345 w 1261"/>
                <a:gd name="T17" fmla="*/ 402 h 4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1" h="4446">
                  <a:moveTo>
                    <a:pt x="1260" y="0"/>
                  </a:moveTo>
                  <a:lnTo>
                    <a:pt x="1260" y="4445"/>
                  </a:lnTo>
                  <a:lnTo>
                    <a:pt x="1260" y="0"/>
                  </a:lnTo>
                  <a:close/>
                  <a:moveTo>
                    <a:pt x="345" y="402"/>
                  </a:moveTo>
                  <a:lnTo>
                    <a:pt x="0" y="402"/>
                  </a:lnTo>
                  <a:lnTo>
                    <a:pt x="0" y="576"/>
                  </a:lnTo>
                  <a:lnTo>
                    <a:pt x="345" y="576"/>
                  </a:lnTo>
                  <a:lnTo>
                    <a:pt x="345" y="402"/>
                  </a:lnTo>
                  <a:lnTo>
                    <a:pt x="345" y="402"/>
                  </a:lnTo>
                  <a:close/>
                </a:path>
              </a:pathLst>
            </a:custGeom>
            <a:solidFill>
              <a:srgbClr val="666699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54" name="Freeform 12"/>
            <p:cNvSpPr>
              <a:spLocks noChangeArrowheads="1"/>
            </p:cNvSpPr>
            <p:nvPr/>
          </p:nvSpPr>
          <p:spPr bwMode="auto">
            <a:xfrm>
              <a:off x="1676" y="2317"/>
              <a:ext cx="78" cy="40"/>
            </a:xfrm>
            <a:custGeom>
              <a:avLst/>
              <a:gdLst>
                <a:gd name="T0" fmla="*/ 345 w 346"/>
                <a:gd name="T1" fmla="*/ 0 h 175"/>
                <a:gd name="T2" fmla="*/ 0 w 346"/>
                <a:gd name="T3" fmla="*/ 0 h 175"/>
                <a:gd name="T4" fmla="*/ 0 w 346"/>
                <a:gd name="T5" fmla="*/ 174 h 175"/>
                <a:gd name="T6" fmla="*/ 345 w 346"/>
                <a:gd name="T7" fmla="*/ 174 h 175"/>
                <a:gd name="T8" fmla="*/ 345 w 346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75">
                  <a:moveTo>
                    <a:pt x="345" y="0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345" y="174"/>
                  </a:lnTo>
                  <a:lnTo>
                    <a:pt x="345" y="0"/>
                  </a:lnTo>
                </a:path>
              </a:pathLst>
            </a:custGeom>
            <a:solidFill>
              <a:srgbClr val="666699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55" name="Freeform 13"/>
            <p:cNvSpPr>
              <a:spLocks noChangeArrowheads="1"/>
            </p:cNvSpPr>
            <p:nvPr/>
          </p:nvSpPr>
          <p:spPr bwMode="auto">
            <a:xfrm>
              <a:off x="1676" y="2398"/>
              <a:ext cx="78" cy="39"/>
            </a:xfrm>
            <a:custGeom>
              <a:avLst/>
              <a:gdLst>
                <a:gd name="T0" fmla="*/ 345 w 346"/>
                <a:gd name="T1" fmla="*/ 0 h 174"/>
                <a:gd name="T2" fmla="*/ 0 w 346"/>
                <a:gd name="T3" fmla="*/ 0 h 174"/>
                <a:gd name="T4" fmla="*/ 0 w 346"/>
                <a:gd name="T5" fmla="*/ 173 h 174"/>
                <a:gd name="T6" fmla="*/ 345 w 346"/>
                <a:gd name="T7" fmla="*/ 173 h 174"/>
                <a:gd name="T8" fmla="*/ 345 w 346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74">
                  <a:moveTo>
                    <a:pt x="345" y="0"/>
                  </a:moveTo>
                  <a:lnTo>
                    <a:pt x="0" y="0"/>
                  </a:lnTo>
                  <a:lnTo>
                    <a:pt x="0" y="173"/>
                  </a:lnTo>
                  <a:lnTo>
                    <a:pt x="345" y="173"/>
                  </a:lnTo>
                  <a:lnTo>
                    <a:pt x="345" y="0"/>
                  </a:lnTo>
                </a:path>
              </a:pathLst>
            </a:custGeom>
            <a:solidFill>
              <a:srgbClr val="666699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56" name="Freeform 14"/>
            <p:cNvSpPr>
              <a:spLocks noChangeArrowheads="1"/>
            </p:cNvSpPr>
            <p:nvPr/>
          </p:nvSpPr>
          <p:spPr bwMode="auto">
            <a:xfrm>
              <a:off x="1676" y="2478"/>
              <a:ext cx="78" cy="39"/>
            </a:xfrm>
            <a:custGeom>
              <a:avLst/>
              <a:gdLst>
                <a:gd name="T0" fmla="*/ 345 w 346"/>
                <a:gd name="T1" fmla="*/ 0 h 174"/>
                <a:gd name="T2" fmla="*/ 0 w 346"/>
                <a:gd name="T3" fmla="*/ 0 h 174"/>
                <a:gd name="T4" fmla="*/ 0 w 346"/>
                <a:gd name="T5" fmla="*/ 173 h 174"/>
                <a:gd name="T6" fmla="*/ 345 w 346"/>
                <a:gd name="T7" fmla="*/ 173 h 174"/>
                <a:gd name="T8" fmla="*/ 345 w 346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74">
                  <a:moveTo>
                    <a:pt x="345" y="0"/>
                  </a:moveTo>
                  <a:lnTo>
                    <a:pt x="0" y="0"/>
                  </a:lnTo>
                  <a:lnTo>
                    <a:pt x="0" y="173"/>
                  </a:lnTo>
                  <a:lnTo>
                    <a:pt x="345" y="173"/>
                  </a:lnTo>
                  <a:lnTo>
                    <a:pt x="345" y="0"/>
                  </a:lnTo>
                </a:path>
              </a:pathLst>
            </a:custGeom>
            <a:solidFill>
              <a:srgbClr val="666699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D51095B7-1AD0-430F-9944-FECF9665E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prstClr val="black"/>
                </a:solidFill>
              </a:rPr>
              <a:t>DATA 514 - Winter 2019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2235BC-06E2-4890-821E-EE8B61AF95D6}"/>
              </a:ext>
            </a:extLst>
          </p:cNvPr>
          <p:cNvGrpSpPr/>
          <p:nvPr/>
        </p:nvGrpSpPr>
        <p:grpSpPr>
          <a:xfrm>
            <a:off x="3276600" y="4528845"/>
            <a:ext cx="1828800" cy="1395243"/>
            <a:chOff x="3200400" y="4853157"/>
            <a:chExt cx="1828800" cy="1395243"/>
          </a:xfrm>
        </p:grpSpPr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CAFFC1E5-F693-4C7B-8A5C-F89C5FBB1049}"/>
                </a:ext>
              </a:extLst>
            </p:cNvPr>
            <p:cNvSpPr/>
            <p:nvPr/>
          </p:nvSpPr>
          <p:spPr>
            <a:xfrm>
              <a:off x="3200400" y="4853157"/>
              <a:ext cx="1066800" cy="63324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Magnetic Disk 35">
              <a:extLst>
                <a:ext uri="{FF2B5EF4-FFF2-40B4-BE49-F238E27FC236}">
                  <a16:creationId xmlns:a16="http://schemas.microsoft.com/office/drawing/2014/main" id="{1D7A3BF3-2A47-4505-B0E2-78B641326F73}"/>
                </a:ext>
              </a:extLst>
            </p:cNvPr>
            <p:cNvSpPr/>
            <p:nvPr/>
          </p:nvSpPr>
          <p:spPr>
            <a:xfrm>
              <a:off x="3352800" y="5005557"/>
              <a:ext cx="1066800" cy="63324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Magnetic Disk 56">
              <a:extLst>
                <a:ext uri="{FF2B5EF4-FFF2-40B4-BE49-F238E27FC236}">
                  <a16:creationId xmlns:a16="http://schemas.microsoft.com/office/drawing/2014/main" id="{971DFB75-C184-492C-976B-66FD99B1186E}"/>
                </a:ext>
              </a:extLst>
            </p:cNvPr>
            <p:cNvSpPr/>
            <p:nvPr/>
          </p:nvSpPr>
          <p:spPr>
            <a:xfrm>
              <a:off x="3505200" y="5157957"/>
              <a:ext cx="1066800" cy="63324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Magnetic Disk 57">
              <a:extLst>
                <a:ext uri="{FF2B5EF4-FFF2-40B4-BE49-F238E27FC236}">
                  <a16:creationId xmlns:a16="http://schemas.microsoft.com/office/drawing/2014/main" id="{D02E6275-EDD8-4A48-9DC1-7BB5A3A3ABE2}"/>
                </a:ext>
              </a:extLst>
            </p:cNvPr>
            <p:cNvSpPr/>
            <p:nvPr/>
          </p:nvSpPr>
          <p:spPr>
            <a:xfrm>
              <a:off x="3657600" y="5310357"/>
              <a:ext cx="1066800" cy="63324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lowchart: Magnetic Disk 58">
              <a:extLst>
                <a:ext uri="{FF2B5EF4-FFF2-40B4-BE49-F238E27FC236}">
                  <a16:creationId xmlns:a16="http://schemas.microsoft.com/office/drawing/2014/main" id="{F6B3A588-309F-4B58-AF89-6BD53F5169D2}"/>
                </a:ext>
              </a:extLst>
            </p:cNvPr>
            <p:cNvSpPr/>
            <p:nvPr/>
          </p:nvSpPr>
          <p:spPr>
            <a:xfrm>
              <a:off x="3810000" y="5462757"/>
              <a:ext cx="1066800" cy="63324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Magnetic Disk 59">
              <a:extLst>
                <a:ext uri="{FF2B5EF4-FFF2-40B4-BE49-F238E27FC236}">
                  <a16:creationId xmlns:a16="http://schemas.microsoft.com/office/drawing/2014/main" id="{C84CBF57-9AA2-44C6-9717-82CC39A2202C}"/>
                </a:ext>
              </a:extLst>
            </p:cNvPr>
            <p:cNvSpPr/>
            <p:nvPr/>
          </p:nvSpPr>
          <p:spPr>
            <a:xfrm>
              <a:off x="3962400" y="5615157"/>
              <a:ext cx="1066800" cy="63324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5E3826-0376-472E-88E8-76DE9D0AD69A}"/>
              </a:ext>
            </a:extLst>
          </p:cNvPr>
          <p:cNvSpPr/>
          <p:nvPr/>
        </p:nvSpPr>
        <p:spPr>
          <a:xfrm>
            <a:off x="2438400" y="4997866"/>
            <a:ext cx="541879" cy="41233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46B8A-4986-41F7-B470-808D6DD8B235}"/>
              </a:ext>
            </a:extLst>
          </p:cNvPr>
          <p:cNvSpPr txBox="1"/>
          <p:nvPr/>
        </p:nvSpPr>
        <p:spPr>
          <a:xfrm>
            <a:off x="914400" y="60960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Server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114B34-A4DC-4BE9-AF8D-7B6633838C0A}"/>
              </a:ext>
            </a:extLst>
          </p:cNvPr>
          <p:cNvSpPr txBox="1"/>
          <p:nvPr/>
        </p:nvSpPr>
        <p:spPr>
          <a:xfrm>
            <a:off x="3238500" y="3987350"/>
            <a:ext cx="95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Disks</a:t>
            </a:r>
          </a:p>
        </p:txBody>
      </p:sp>
    </p:spTree>
    <p:extLst>
      <p:ext uri="{BB962C8B-B14F-4D97-AF65-F5344CB8AC3E}">
        <p14:creationId xmlns:p14="http://schemas.microsoft.com/office/powerpoint/2010/main" val="3256007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AFE56-5922-4955-89F2-AEB848E08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692"/>
            <a:ext cx="7772400" cy="1143000"/>
          </a:xfrm>
        </p:spPr>
        <p:txBody>
          <a:bodyPr/>
          <a:lstStyle/>
          <a:p>
            <a:r>
              <a:rPr lang="en-US" dirty="0"/>
              <a:t>RDBMS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FBCA7-7121-4731-ABF6-A54FFC8F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1BD2E-BDAA-724E-B585-BE7A394C2B1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51315-7AC4-4F38-99C8-2E73E049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prstClr val="black"/>
                </a:solidFill>
              </a:rPr>
              <a:t>DATA 514 - Winter 2019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40B47492-39DA-41DD-94B1-833E911BB567}"/>
              </a:ext>
            </a:extLst>
          </p:cNvPr>
          <p:cNvSpPr/>
          <p:nvPr/>
        </p:nvSpPr>
        <p:spPr bwMode="auto">
          <a:xfrm>
            <a:off x="5748228" y="5189478"/>
            <a:ext cx="1174566" cy="1270832"/>
          </a:xfrm>
          <a:prstGeom prst="flowChartMagneticDisk">
            <a:avLst/>
          </a:prstGeom>
          <a:gradFill>
            <a:gsLst>
              <a:gs pos="35000">
                <a:schemeClr val="bg2">
                  <a:lumMod val="75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Barmeno ExtraBold" panose="020B0500000000000000" pitchFamily="34" charset="0"/>
              </a:rPr>
              <a:t>Log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1DECC910-5221-46EF-B67D-1D439E68DEDE}"/>
              </a:ext>
            </a:extLst>
          </p:cNvPr>
          <p:cNvSpPr/>
          <p:nvPr/>
        </p:nvSpPr>
        <p:spPr bwMode="auto">
          <a:xfrm>
            <a:off x="990600" y="5105399"/>
            <a:ext cx="704850" cy="1075661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BAB77DE5-C069-40EC-BB1E-5745F205E563}"/>
              </a:ext>
            </a:extLst>
          </p:cNvPr>
          <p:cNvSpPr/>
          <p:nvPr/>
        </p:nvSpPr>
        <p:spPr bwMode="auto">
          <a:xfrm>
            <a:off x="1840762" y="5133752"/>
            <a:ext cx="704850" cy="1075661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3A0E2F99-168A-4FE5-A016-89B235D98A21}"/>
              </a:ext>
            </a:extLst>
          </p:cNvPr>
          <p:cNvSpPr/>
          <p:nvPr/>
        </p:nvSpPr>
        <p:spPr bwMode="auto">
          <a:xfrm>
            <a:off x="2690924" y="5133752"/>
            <a:ext cx="704850" cy="1075661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16C8CE37-EBC3-4224-B8E4-52CE0EC48620}"/>
              </a:ext>
            </a:extLst>
          </p:cNvPr>
          <p:cNvSpPr/>
          <p:nvPr/>
        </p:nvSpPr>
        <p:spPr bwMode="auto">
          <a:xfrm>
            <a:off x="3576526" y="5138183"/>
            <a:ext cx="704850" cy="1075661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A8B72AEE-5F58-4367-B96A-F5B64343D111}"/>
              </a:ext>
            </a:extLst>
          </p:cNvPr>
          <p:cNvSpPr/>
          <p:nvPr/>
        </p:nvSpPr>
        <p:spPr bwMode="auto">
          <a:xfrm>
            <a:off x="4426688" y="5138183"/>
            <a:ext cx="704850" cy="1075661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3F69F2-3183-4D57-AA73-94C3077A6233}"/>
              </a:ext>
            </a:extLst>
          </p:cNvPr>
          <p:cNvGrpSpPr/>
          <p:nvPr/>
        </p:nvGrpSpPr>
        <p:grpSpPr>
          <a:xfrm>
            <a:off x="1168474" y="5534246"/>
            <a:ext cx="381000" cy="492642"/>
            <a:chOff x="228600" y="4343399"/>
            <a:chExt cx="381000" cy="49264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7F2EF94-B1EA-44FB-B98F-B350F57E6FE3}"/>
                </a:ext>
              </a:extLst>
            </p:cNvPr>
            <p:cNvSpPr/>
            <p:nvPr/>
          </p:nvSpPr>
          <p:spPr bwMode="auto">
            <a:xfrm>
              <a:off x="228600" y="4343399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0EDEA8B-0E4F-4676-8DC9-91364C7ED569}"/>
                </a:ext>
              </a:extLst>
            </p:cNvPr>
            <p:cNvSpPr/>
            <p:nvPr/>
          </p:nvSpPr>
          <p:spPr bwMode="auto">
            <a:xfrm>
              <a:off x="228600" y="4513520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17943E8-CC2F-4C7F-ABFD-CE6CFBAFCD1E}"/>
                </a:ext>
              </a:extLst>
            </p:cNvPr>
            <p:cNvSpPr/>
            <p:nvPr/>
          </p:nvSpPr>
          <p:spPr bwMode="auto">
            <a:xfrm>
              <a:off x="228600" y="4683641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DB4754-30B7-4990-8D7E-85B6D02D1756}"/>
              </a:ext>
            </a:extLst>
          </p:cNvPr>
          <p:cNvGrpSpPr/>
          <p:nvPr/>
        </p:nvGrpSpPr>
        <p:grpSpPr>
          <a:xfrm>
            <a:off x="2020407" y="5550855"/>
            <a:ext cx="381000" cy="492642"/>
            <a:chOff x="228600" y="4343399"/>
            <a:chExt cx="381000" cy="49264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093A615-F35B-451C-BB35-F59210CD8005}"/>
                </a:ext>
              </a:extLst>
            </p:cNvPr>
            <p:cNvSpPr/>
            <p:nvPr/>
          </p:nvSpPr>
          <p:spPr bwMode="auto">
            <a:xfrm>
              <a:off x="228600" y="4343399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ED6407-897C-4E05-BB18-A99F4BA1A0EF}"/>
                </a:ext>
              </a:extLst>
            </p:cNvPr>
            <p:cNvSpPr/>
            <p:nvPr/>
          </p:nvSpPr>
          <p:spPr bwMode="auto">
            <a:xfrm>
              <a:off x="228600" y="4513520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72F5C8-2BEE-4A93-94A3-B0A04376887F}"/>
                </a:ext>
              </a:extLst>
            </p:cNvPr>
            <p:cNvSpPr/>
            <p:nvPr/>
          </p:nvSpPr>
          <p:spPr bwMode="auto">
            <a:xfrm>
              <a:off x="228600" y="4683641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3A66E5-70D6-4197-93C7-7DB2BC0585AC}"/>
              </a:ext>
            </a:extLst>
          </p:cNvPr>
          <p:cNvGrpSpPr/>
          <p:nvPr/>
        </p:nvGrpSpPr>
        <p:grpSpPr>
          <a:xfrm>
            <a:off x="2852849" y="5606014"/>
            <a:ext cx="381000" cy="492642"/>
            <a:chOff x="228600" y="4343399"/>
            <a:chExt cx="381000" cy="4926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DC843EA-FFE4-4A51-B6DB-BE9E723128B8}"/>
                </a:ext>
              </a:extLst>
            </p:cNvPr>
            <p:cNvSpPr/>
            <p:nvPr/>
          </p:nvSpPr>
          <p:spPr bwMode="auto">
            <a:xfrm>
              <a:off x="228600" y="4343399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D9CC4A-A612-44FA-919F-157920332FF6}"/>
                </a:ext>
              </a:extLst>
            </p:cNvPr>
            <p:cNvSpPr/>
            <p:nvPr/>
          </p:nvSpPr>
          <p:spPr bwMode="auto">
            <a:xfrm>
              <a:off x="228600" y="4513520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F341BC9-8317-4292-BB3C-425929D4EEA8}"/>
                </a:ext>
              </a:extLst>
            </p:cNvPr>
            <p:cNvSpPr/>
            <p:nvPr/>
          </p:nvSpPr>
          <p:spPr bwMode="auto">
            <a:xfrm>
              <a:off x="228600" y="4683641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A62633-2721-42FC-841F-307EA07ED9D5}"/>
              </a:ext>
            </a:extLst>
          </p:cNvPr>
          <p:cNvGrpSpPr/>
          <p:nvPr/>
        </p:nvGrpSpPr>
        <p:grpSpPr>
          <a:xfrm>
            <a:off x="3757724" y="5566144"/>
            <a:ext cx="381000" cy="492642"/>
            <a:chOff x="228600" y="4343399"/>
            <a:chExt cx="381000" cy="49264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176E2EF-32AB-4C2D-BF20-7AD50E11B476}"/>
                </a:ext>
              </a:extLst>
            </p:cNvPr>
            <p:cNvSpPr/>
            <p:nvPr/>
          </p:nvSpPr>
          <p:spPr bwMode="auto">
            <a:xfrm>
              <a:off x="228600" y="4343399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963F35E-F995-4E13-8689-6489C95FD086}"/>
                </a:ext>
              </a:extLst>
            </p:cNvPr>
            <p:cNvSpPr/>
            <p:nvPr/>
          </p:nvSpPr>
          <p:spPr bwMode="auto">
            <a:xfrm>
              <a:off x="228600" y="4513520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A72E8DE-AB89-4724-83E3-F77073DE8956}"/>
                </a:ext>
              </a:extLst>
            </p:cNvPr>
            <p:cNvSpPr/>
            <p:nvPr/>
          </p:nvSpPr>
          <p:spPr bwMode="auto">
            <a:xfrm>
              <a:off x="228600" y="4683641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687AE9-93C9-4DD3-8225-EAEF554B273E}"/>
              </a:ext>
            </a:extLst>
          </p:cNvPr>
          <p:cNvGrpSpPr/>
          <p:nvPr/>
        </p:nvGrpSpPr>
        <p:grpSpPr>
          <a:xfrm>
            <a:off x="4607886" y="5575888"/>
            <a:ext cx="381000" cy="492642"/>
            <a:chOff x="228600" y="4343399"/>
            <a:chExt cx="381000" cy="49264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7EB33AD-569F-4126-BE24-9BCCDA98DFCC}"/>
                </a:ext>
              </a:extLst>
            </p:cNvPr>
            <p:cNvSpPr/>
            <p:nvPr/>
          </p:nvSpPr>
          <p:spPr bwMode="auto">
            <a:xfrm>
              <a:off x="228600" y="4343399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54B3AEB-860E-4F5D-B634-DD2122EE0BCA}"/>
                </a:ext>
              </a:extLst>
            </p:cNvPr>
            <p:cNvSpPr/>
            <p:nvPr/>
          </p:nvSpPr>
          <p:spPr bwMode="auto">
            <a:xfrm>
              <a:off x="228600" y="4513520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52634DF-1F75-43C4-BB92-534E8694C895}"/>
                </a:ext>
              </a:extLst>
            </p:cNvPr>
            <p:cNvSpPr/>
            <p:nvPr/>
          </p:nvSpPr>
          <p:spPr bwMode="auto">
            <a:xfrm>
              <a:off x="228600" y="4683641"/>
              <a:ext cx="381000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290FB79-822D-4048-9F2C-EBE0252DF0BD}"/>
              </a:ext>
            </a:extLst>
          </p:cNvPr>
          <p:cNvGrpSpPr/>
          <p:nvPr/>
        </p:nvGrpSpPr>
        <p:grpSpPr>
          <a:xfrm>
            <a:off x="189910" y="997904"/>
            <a:ext cx="7543800" cy="3048000"/>
            <a:chOff x="952500" y="1486786"/>
            <a:chExt cx="7258050" cy="304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30BEC5-D8A6-4506-9C03-55788E3E11E7}"/>
                </a:ext>
              </a:extLst>
            </p:cNvPr>
            <p:cNvSpPr/>
            <p:nvPr/>
          </p:nvSpPr>
          <p:spPr bwMode="auto">
            <a:xfrm>
              <a:off x="952500" y="1486786"/>
              <a:ext cx="7239000" cy="3048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07AB41-AF4E-4A31-B49F-C35A8EB2719C}"/>
                </a:ext>
              </a:extLst>
            </p:cNvPr>
            <p:cNvSpPr/>
            <p:nvPr/>
          </p:nvSpPr>
          <p:spPr bwMode="auto">
            <a:xfrm>
              <a:off x="1563031" y="2775000"/>
              <a:ext cx="5326425" cy="1731335"/>
            </a:xfrm>
            <a:prstGeom prst="rect">
              <a:avLst/>
            </a:prstGeom>
            <a:pattFill prst="pct30">
              <a:fgClr>
                <a:schemeClr val="accent1"/>
              </a:fgClr>
              <a:bgClr>
                <a:schemeClr val="bg1"/>
              </a:bgClr>
            </a:patt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4FCF91-9264-4DEE-9F6A-C1242815B2A8}"/>
                </a:ext>
              </a:extLst>
            </p:cNvPr>
            <p:cNvSpPr/>
            <p:nvPr/>
          </p:nvSpPr>
          <p:spPr bwMode="auto">
            <a:xfrm>
              <a:off x="971550" y="1486786"/>
              <a:ext cx="7239000" cy="523220"/>
            </a:xfrm>
            <a:prstGeom prst="rect">
              <a:avLst/>
            </a:prstGeom>
            <a:solidFill>
              <a:schemeClr val="accent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bg1"/>
                  </a:solidFill>
                  <a:latin typeface="Barmeno ExtraBold" panose="020B0500000000000000" pitchFamily="34" charset="0"/>
                </a:rPr>
                <a:t>OS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meno ExtraBold" panose="020B0500000000000000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FD9049-3D4D-4258-8306-8793815B4146}"/>
                </a:ext>
              </a:extLst>
            </p:cNvPr>
            <p:cNvSpPr txBox="1"/>
            <p:nvPr/>
          </p:nvSpPr>
          <p:spPr>
            <a:xfrm>
              <a:off x="957816" y="2112327"/>
              <a:ext cx="2209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dirty="0">
                  <a:latin typeface="Barmeno ExtraBold" panose="020B0500000000000000" pitchFamily="34" charset="0"/>
                </a:rPr>
                <a:t>DBMS Process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6FC119-E60A-4127-9CE1-F12BB381414D}"/>
                </a:ext>
              </a:extLst>
            </p:cNvPr>
            <p:cNvSpPr/>
            <p:nvPr/>
          </p:nvSpPr>
          <p:spPr bwMode="auto">
            <a:xfrm rot="16200000">
              <a:off x="6510206" y="2786197"/>
              <a:ext cx="2133599" cy="980805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armeno ExtraBold" panose="020B0500000000000000" pitchFamily="34" charset="0"/>
                </a:rPr>
                <a:t>Worker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Barmeno ExtraBold" panose="020B0500000000000000" pitchFamily="34" charset="0"/>
                </a:rPr>
                <a:t>Thread Pool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1F7D97-4B4E-4C4A-9EF5-E519FADD49CD}"/>
                </a:ext>
              </a:extLst>
            </p:cNvPr>
            <p:cNvSpPr txBox="1"/>
            <p:nvPr/>
          </p:nvSpPr>
          <p:spPr>
            <a:xfrm>
              <a:off x="3376724" y="2449224"/>
              <a:ext cx="2209800" cy="4001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2000" dirty="0">
                  <a:latin typeface="Barmeno ExtraBold" panose="020B0500000000000000" pitchFamily="34" charset="0"/>
                </a:rPr>
                <a:t>Buffer Manager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53A63BC-6659-46DE-B4B5-C7A479A6A23F}"/>
                </a:ext>
              </a:extLst>
            </p:cNvPr>
            <p:cNvGrpSpPr/>
            <p:nvPr/>
          </p:nvGrpSpPr>
          <p:grpSpPr>
            <a:xfrm>
              <a:off x="1872216" y="3002839"/>
              <a:ext cx="394291" cy="1003005"/>
              <a:chOff x="1872216" y="3002839"/>
              <a:chExt cx="394291" cy="100300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0FB78C1-296C-4065-ACB3-5AFE0D2D25A9}"/>
                  </a:ext>
                </a:extLst>
              </p:cNvPr>
              <p:cNvGrpSpPr/>
              <p:nvPr/>
            </p:nvGrpSpPr>
            <p:grpSpPr>
              <a:xfrm>
                <a:off x="1885507" y="3513202"/>
                <a:ext cx="381000" cy="492642"/>
                <a:chOff x="228600" y="4343399"/>
                <a:chExt cx="381000" cy="492642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2D38730-2981-4FBC-982F-33BB4EC60855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CF5B0B7-D2F0-4178-8F2D-9C62F271C079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1D72C31-4DC6-457F-87C4-9821464129D9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5DFD635-3605-4E62-B868-93E0393B305C}"/>
                  </a:ext>
                </a:extLst>
              </p:cNvPr>
              <p:cNvGrpSpPr/>
              <p:nvPr/>
            </p:nvGrpSpPr>
            <p:grpSpPr>
              <a:xfrm>
                <a:off x="1872216" y="3002839"/>
                <a:ext cx="381000" cy="492642"/>
                <a:chOff x="228600" y="4343399"/>
                <a:chExt cx="381000" cy="492642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C78A1E1-F96A-457C-BF84-2793C2D98839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28DA271-663F-46B5-BDEE-131E15B3D4F7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56CA064-3BF7-4E81-8A45-327E22BE7CB8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6C3D173-2996-4A05-8631-5F8C9528E6DB}"/>
                </a:ext>
              </a:extLst>
            </p:cNvPr>
            <p:cNvGrpSpPr/>
            <p:nvPr/>
          </p:nvGrpSpPr>
          <p:grpSpPr>
            <a:xfrm>
              <a:off x="2353284" y="3002839"/>
              <a:ext cx="394291" cy="1003005"/>
              <a:chOff x="1872216" y="3002839"/>
              <a:chExt cx="394291" cy="100300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9DB4AFA-40AF-4E68-821A-14CB6EF7EB36}"/>
                  </a:ext>
                </a:extLst>
              </p:cNvPr>
              <p:cNvGrpSpPr/>
              <p:nvPr/>
            </p:nvGrpSpPr>
            <p:grpSpPr>
              <a:xfrm>
                <a:off x="1885507" y="3513202"/>
                <a:ext cx="381000" cy="492642"/>
                <a:chOff x="228600" y="4343399"/>
                <a:chExt cx="381000" cy="492642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A75907D-733A-4BD6-B79F-454F0B62E7E5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D6FD28D-7E9C-46CA-90BF-495BA1F99F18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A5A5858-FBE6-4CD4-881C-BBE59C2655FE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C03D0A4-774C-4AE0-B846-42B0EEA25192}"/>
                  </a:ext>
                </a:extLst>
              </p:cNvPr>
              <p:cNvGrpSpPr/>
              <p:nvPr/>
            </p:nvGrpSpPr>
            <p:grpSpPr>
              <a:xfrm>
                <a:off x="1872216" y="3002839"/>
                <a:ext cx="381000" cy="492642"/>
                <a:chOff x="228600" y="4343399"/>
                <a:chExt cx="381000" cy="492642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BC3E07E-8EEC-44DA-BF1C-7A715DD340FF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1290652C-54BC-4B0C-BFEB-4A094A21E6F3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1516414-92EC-4A52-B5AD-3ED2823D4EBA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245CD7D-17CC-4B8D-AFA3-CDD9BA5E6EA0}"/>
                </a:ext>
              </a:extLst>
            </p:cNvPr>
            <p:cNvGrpSpPr/>
            <p:nvPr/>
          </p:nvGrpSpPr>
          <p:grpSpPr>
            <a:xfrm>
              <a:off x="2834352" y="3002839"/>
              <a:ext cx="394291" cy="1003005"/>
              <a:chOff x="1872216" y="3002839"/>
              <a:chExt cx="394291" cy="100300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A05BB596-719C-49C1-817D-3EAEE1277898}"/>
                  </a:ext>
                </a:extLst>
              </p:cNvPr>
              <p:cNvGrpSpPr/>
              <p:nvPr/>
            </p:nvGrpSpPr>
            <p:grpSpPr>
              <a:xfrm>
                <a:off x="1885507" y="3513202"/>
                <a:ext cx="381000" cy="492642"/>
                <a:chOff x="228600" y="4343399"/>
                <a:chExt cx="381000" cy="492642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88F55FB-5990-43C1-AF39-6D22F303A3EC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95B3E38-D622-43B3-8ADC-8D66D05FE873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92E6814-F9D0-4405-877C-033BA54152A3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D6A968D-EF37-48C4-A204-0F34C936828F}"/>
                  </a:ext>
                </a:extLst>
              </p:cNvPr>
              <p:cNvGrpSpPr/>
              <p:nvPr/>
            </p:nvGrpSpPr>
            <p:grpSpPr>
              <a:xfrm>
                <a:off x="1872216" y="3002839"/>
                <a:ext cx="381000" cy="492642"/>
                <a:chOff x="228600" y="4343399"/>
                <a:chExt cx="381000" cy="492642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59BBC7C-17BB-4C4E-8BE3-61C6EC355EB3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748AA55-B860-41D1-8036-B76570227174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FA46D432-F9E8-41ED-A65E-07B5F56CE9AA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8965BD6-CBD0-4C18-8523-103C995BCF84}"/>
                </a:ext>
              </a:extLst>
            </p:cNvPr>
            <p:cNvGrpSpPr/>
            <p:nvPr/>
          </p:nvGrpSpPr>
          <p:grpSpPr>
            <a:xfrm>
              <a:off x="3315420" y="3002839"/>
              <a:ext cx="394291" cy="1003005"/>
              <a:chOff x="1872216" y="3002839"/>
              <a:chExt cx="394291" cy="100300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151625E-3F89-43B7-B49B-1D3E468DF2EA}"/>
                  </a:ext>
                </a:extLst>
              </p:cNvPr>
              <p:cNvGrpSpPr/>
              <p:nvPr/>
            </p:nvGrpSpPr>
            <p:grpSpPr>
              <a:xfrm>
                <a:off x="1885507" y="3513202"/>
                <a:ext cx="381000" cy="492642"/>
                <a:chOff x="228600" y="4343399"/>
                <a:chExt cx="381000" cy="492642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A0F81E8-F7AA-405D-B47B-95D0FF208ECE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8B183DD-818E-46C1-A15B-53166888E138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0A68171-3323-4ED0-AF22-E795E79BA430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F185748-6322-4D39-8A6C-62867D10C7D8}"/>
                  </a:ext>
                </a:extLst>
              </p:cNvPr>
              <p:cNvGrpSpPr/>
              <p:nvPr/>
            </p:nvGrpSpPr>
            <p:grpSpPr>
              <a:xfrm>
                <a:off x="1872216" y="3002839"/>
                <a:ext cx="381000" cy="492642"/>
                <a:chOff x="228600" y="4343399"/>
                <a:chExt cx="381000" cy="492642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B6995161-C429-4E57-BDD0-C912F352A7A3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0A9D968-D824-42CB-B52A-C25B943E8EE7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ED29AD9-E68D-4DE3-8EFC-D3FBE8FEE47D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5AC65EC-F9E7-4F17-B75A-0C722D29578E}"/>
                </a:ext>
              </a:extLst>
            </p:cNvPr>
            <p:cNvGrpSpPr/>
            <p:nvPr/>
          </p:nvGrpSpPr>
          <p:grpSpPr>
            <a:xfrm>
              <a:off x="3796487" y="3002839"/>
              <a:ext cx="394291" cy="1003005"/>
              <a:chOff x="1872216" y="3002839"/>
              <a:chExt cx="394291" cy="100300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19561C7-094D-4EC3-B884-0C8E7D8ED9EE}"/>
                  </a:ext>
                </a:extLst>
              </p:cNvPr>
              <p:cNvGrpSpPr/>
              <p:nvPr/>
            </p:nvGrpSpPr>
            <p:grpSpPr>
              <a:xfrm>
                <a:off x="1885507" y="3513202"/>
                <a:ext cx="381000" cy="492642"/>
                <a:chOff x="228600" y="4343399"/>
                <a:chExt cx="381000" cy="492642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DB8EFC1-D8BC-497F-87B1-7D79324EC3AA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A3D65D32-1412-43F9-8FF6-8D6CAC17A46E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8DD6A93C-7ACE-4923-8A45-127880951EE2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ABCABBE5-55EC-4B5E-B1D9-0CAD3180AA42}"/>
                  </a:ext>
                </a:extLst>
              </p:cNvPr>
              <p:cNvGrpSpPr/>
              <p:nvPr/>
            </p:nvGrpSpPr>
            <p:grpSpPr>
              <a:xfrm>
                <a:off x="1872216" y="3002839"/>
                <a:ext cx="381000" cy="492642"/>
                <a:chOff x="228600" y="4343399"/>
                <a:chExt cx="381000" cy="492642"/>
              </a:xfrm>
              <a:solidFill>
                <a:schemeClr val="tx2">
                  <a:lumMod val="50000"/>
                  <a:lumOff val="50000"/>
                </a:schemeClr>
              </a:solidFill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B0D32706-7E84-476A-80BD-935D90D1C42A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DD2B10B-41CF-48A8-8E20-55951FF179B8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47635C7-6AE4-4AC7-A261-FE902F99F3EC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281A38F-A6F1-40C8-A0AB-902B16F3703D}"/>
                </a:ext>
              </a:extLst>
            </p:cNvPr>
            <p:cNvGrpSpPr/>
            <p:nvPr/>
          </p:nvGrpSpPr>
          <p:grpSpPr>
            <a:xfrm>
              <a:off x="5784111" y="3039139"/>
              <a:ext cx="921489" cy="1003005"/>
              <a:chOff x="5784111" y="3039139"/>
              <a:chExt cx="921489" cy="1003005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9FE1B40-BCF0-414B-BE1C-1A07ABDE9E06}"/>
                  </a:ext>
                </a:extLst>
              </p:cNvPr>
              <p:cNvGrpSpPr/>
              <p:nvPr/>
            </p:nvGrpSpPr>
            <p:grpSpPr>
              <a:xfrm>
                <a:off x="5784111" y="3039139"/>
                <a:ext cx="394291" cy="1003005"/>
                <a:chOff x="1872216" y="3002839"/>
                <a:chExt cx="394291" cy="1003005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5698AF50-9305-43DA-9304-F498EE45B89B}"/>
                    </a:ext>
                  </a:extLst>
                </p:cNvPr>
                <p:cNvGrpSpPr/>
                <p:nvPr/>
              </p:nvGrpSpPr>
              <p:grpSpPr>
                <a:xfrm>
                  <a:off x="1885507" y="3513202"/>
                  <a:ext cx="381000" cy="492642"/>
                  <a:chOff x="228600" y="4343399"/>
                  <a:chExt cx="381000" cy="492642"/>
                </a:xfrm>
                <a:grpFill/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F48ED690-14BA-4756-93CC-BB794CFE20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343399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01D2C1D-EB62-43D6-A7B5-193EAFB752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513520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A87CF3E8-D805-4B1A-B8C2-BA03D496E0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683641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ECA90A88-44FE-460E-8CFC-84E9C275325D}"/>
                    </a:ext>
                  </a:extLst>
                </p:cNvPr>
                <p:cNvGrpSpPr/>
                <p:nvPr/>
              </p:nvGrpSpPr>
              <p:grpSpPr>
                <a:xfrm>
                  <a:off x="1872216" y="3002839"/>
                  <a:ext cx="381000" cy="492642"/>
                  <a:chOff x="228600" y="4343399"/>
                  <a:chExt cx="381000" cy="492642"/>
                </a:xfrm>
                <a:grpFill/>
              </p:grpSpPr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D8E2643C-85E2-4B72-A1E7-0A22850FB8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343399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EF00ACF2-9333-4455-86FC-ECF74B62012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513520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E0844EB3-71BF-4705-953A-E7CAD252C5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683641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D3B3129-AB88-43BE-8F50-4FD24E1D3D30}"/>
                  </a:ext>
                </a:extLst>
              </p:cNvPr>
              <p:cNvGrpSpPr/>
              <p:nvPr/>
            </p:nvGrpSpPr>
            <p:grpSpPr>
              <a:xfrm>
                <a:off x="6311309" y="3039139"/>
                <a:ext cx="394291" cy="1003005"/>
                <a:chOff x="1872216" y="3002839"/>
                <a:chExt cx="394291" cy="1003005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22CDA721-7790-42F0-AC20-4E1D7CE6F2A6}"/>
                    </a:ext>
                  </a:extLst>
                </p:cNvPr>
                <p:cNvGrpSpPr/>
                <p:nvPr/>
              </p:nvGrpSpPr>
              <p:grpSpPr>
                <a:xfrm>
                  <a:off x="1885507" y="3513202"/>
                  <a:ext cx="381000" cy="492642"/>
                  <a:chOff x="228600" y="4343399"/>
                  <a:chExt cx="381000" cy="492642"/>
                </a:xfrm>
                <a:grpFill/>
              </p:grpSpPr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EE024F61-FF7F-4376-9F1F-34AE45C9A3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343399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FF1B34EF-887D-428D-BD59-9683C4A770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513520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93A43222-1114-472A-B0DD-D024C0034C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683641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59ACA3C4-5C18-445A-A9E2-1818526FF10A}"/>
                    </a:ext>
                  </a:extLst>
                </p:cNvPr>
                <p:cNvGrpSpPr/>
                <p:nvPr/>
              </p:nvGrpSpPr>
              <p:grpSpPr>
                <a:xfrm>
                  <a:off x="1872216" y="3002839"/>
                  <a:ext cx="381000" cy="492642"/>
                  <a:chOff x="228600" y="4343399"/>
                  <a:chExt cx="381000" cy="492642"/>
                </a:xfrm>
                <a:grpFill/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4E9222FA-5549-4158-8695-AB3BA4B056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343399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519571CE-F7C8-4444-8804-019A03FDE1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513520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590846C0-85BC-4AE6-A5C1-83E724605B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600" y="4683641"/>
                    <a:ext cx="381000" cy="152400"/>
                  </a:xfrm>
                  <a:prstGeom prst="rect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25723B6-C6EE-40DB-BAD2-348E38152B89}"/>
                </a:ext>
              </a:extLst>
            </p:cNvPr>
            <p:cNvGrpSpPr/>
            <p:nvPr/>
          </p:nvGrpSpPr>
          <p:grpSpPr>
            <a:xfrm>
              <a:off x="4341518" y="3001926"/>
              <a:ext cx="394291" cy="1003005"/>
              <a:chOff x="1872216" y="3002839"/>
              <a:chExt cx="394291" cy="1003005"/>
            </a:xfrm>
            <a:solidFill>
              <a:schemeClr val="bg1"/>
            </a:solidFill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5270D3CE-9A0B-433D-8EA8-47742E3B58F3}"/>
                  </a:ext>
                </a:extLst>
              </p:cNvPr>
              <p:cNvGrpSpPr/>
              <p:nvPr/>
            </p:nvGrpSpPr>
            <p:grpSpPr>
              <a:xfrm>
                <a:off x="1885507" y="3513202"/>
                <a:ext cx="381000" cy="492642"/>
                <a:chOff x="228600" y="4343399"/>
                <a:chExt cx="381000" cy="492642"/>
              </a:xfrm>
              <a:grpFill/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E247E7F1-C9F7-439E-AF7F-79FB845673CF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6B665F9-C07F-4A83-9190-CD6268775E69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EFFCB59C-097D-4AD8-BE74-EC6CDFA908B7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69A01B7E-7FE9-4319-AE30-1F89CDC374C1}"/>
                  </a:ext>
                </a:extLst>
              </p:cNvPr>
              <p:cNvGrpSpPr/>
              <p:nvPr/>
            </p:nvGrpSpPr>
            <p:grpSpPr>
              <a:xfrm>
                <a:off x="1872216" y="3002839"/>
                <a:ext cx="381000" cy="492642"/>
                <a:chOff x="228600" y="4343399"/>
                <a:chExt cx="381000" cy="492642"/>
              </a:xfrm>
              <a:grpFill/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4F0FD363-15EE-44E0-AF77-98C4824400FF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81AB8CD-C694-49BE-A874-E75E81D5452A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740C3508-650F-4CB5-AB8C-18DBFD62556E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243AE0F-52F3-44DA-AC5F-278A759F2A11}"/>
                </a:ext>
              </a:extLst>
            </p:cNvPr>
            <p:cNvGrpSpPr/>
            <p:nvPr/>
          </p:nvGrpSpPr>
          <p:grpSpPr>
            <a:xfrm>
              <a:off x="4787251" y="2998382"/>
              <a:ext cx="394291" cy="1003005"/>
              <a:chOff x="1872216" y="3002839"/>
              <a:chExt cx="394291" cy="1003005"/>
            </a:xfrm>
            <a:solidFill>
              <a:schemeClr val="bg1"/>
            </a:solidFill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6FB7CD9-F571-43A4-B444-39FB0EDC700B}"/>
                  </a:ext>
                </a:extLst>
              </p:cNvPr>
              <p:cNvGrpSpPr/>
              <p:nvPr/>
            </p:nvGrpSpPr>
            <p:grpSpPr>
              <a:xfrm>
                <a:off x="1885507" y="3513202"/>
                <a:ext cx="381000" cy="492642"/>
                <a:chOff x="228600" y="4343399"/>
                <a:chExt cx="381000" cy="492642"/>
              </a:xfrm>
              <a:grpFill/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1949CE5-6EA0-41DD-A98A-7BB43D2F0F3F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BBF8458-ECD3-4F99-9068-FD0751227871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C21D80A5-5BDA-4F5D-B497-FBDDFA2EE51E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3AAC39B8-B89E-4FCD-9E3C-83146401C8AE}"/>
                  </a:ext>
                </a:extLst>
              </p:cNvPr>
              <p:cNvGrpSpPr/>
              <p:nvPr/>
            </p:nvGrpSpPr>
            <p:grpSpPr>
              <a:xfrm>
                <a:off x="1872216" y="3002839"/>
                <a:ext cx="381000" cy="492642"/>
                <a:chOff x="228600" y="4343399"/>
                <a:chExt cx="381000" cy="492642"/>
              </a:xfrm>
              <a:grpFill/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FD91C06D-9577-4F9E-987B-71056E7E5C40}"/>
                    </a:ext>
                  </a:extLst>
                </p:cNvPr>
                <p:cNvSpPr/>
                <p:nvPr/>
              </p:nvSpPr>
              <p:spPr bwMode="auto">
                <a:xfrm>
                  <a:off x="228600" y="4343399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3152E417-5DFA-4109-8F31-C0298C5E77D9}"/>
                    </a:ext>
                  </a:extLst>
                </p:cNvPr>
                <p:cNvSpPr/>
                <p:nvPr/>
              </p:nvSpPr>
              <p:spPr bwMode="auto">
                <a:xfrm>
                  <a:off x="228600" y="4513520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28551E5-870E-4967-9B05-486B61158974}"/>
                    </a:ext>
                  </a:extLst>
                </p:cNvPr>
                <p:cNvSpPr/>
                <p:nvPr/>
              </p:nvSpPr>
              <p:spPr bwMode="auto">
                <a:xfrm>
                  <a:off x="228600" y="4683641"/>
                  <a:ext cx="381000" cy="152400"/>
                </a:xfrm>
                <a:prstGeom prst="rect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E493072-C172-4794-985F-35A9BBF85584}"/>
                </a:ext>
              </a:extLst>
            </p:cNvPr>
            <p:cNvSpPr txBox="1"/>
            <p:nvPr/>
          </p:nvSpPr>
          <p:spPr>
            <a:xfrm>
              <a:off x="2362200" y="4165176"/>
              <a:ext cx="1330176" cy="3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600" dirty="0">
                  <a:latin typeface="Barmeno ExtraBold" panose="020B0500000000000000" pitchFamily="34" charset="0"/>
                </a:rPr>
                <a:t>Occupied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1020A6F-706F-49CD-8841-C43D0DCE8D97}"/>
                </a:ext>
              </a:extLst>
            </p:cNvPr>
            <p:cNvSpPr txBox="1"/>
            <p:nvPr/>
          </p:nvSpPr>
          <p:spPr>
            <a:xfrm>
              <a:off x="4421094" y="4174122"/>
              <a:ext cx="732313" cy="3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600" dirty="0">
                  <a:latin typeface="Barmeno ExtraBold" panose="020B0500000000000000" pitchFamily="34" charset="0"/>
                </a:rPr>
                <a:t>Free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87EDCCA-3D06-4DCC-ADA0-F5155D795229}"/>
                </a:ext>
              </a:extLst>
            </p:cNvPr>
            <p:cNvSpPr txBox="1"/>
            <p:nvPr/>
          </p:nvSpPr>
          <p:spPr>
            <a:xfrm>
              <a:off x="5921173" y="4177022"/>
              <a:ext cx="732313" cy="3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1600" dirty="0">
                  <a:latin typeface="Barmeno ExtraBold" panose="020B0500000000000000" pitchFamily="34" charset="0"/>
                </a:rPr>
                <a:t>Dirty</a:t>
              </a:r>
            </a:p>
          </p:txBody>
        </p:sp>
      </p:grpSp>
      <p:sp>
        <p:nvSpPr>
          <p:cNvPr id="130" name="Arrow: Down 129">
            <a:extLst>
              <a:ext uri="{FF2B5EF4-FFF2-40B4-BE49-F238E27FC236}">
                <a16:creationId xmlns:a16="http://schemas.microsoft.com/office/drawing/2014/main" id="{6A904222-E1DA-4249-91B9-93FEE6E6B07C}"/>
              </a:ext>
            </a:extLst>
          </p:cNvPr>
          <p:cNvSpPr/>
          <p:nvPr/>
        </p:nvSpPr>
        <p:spPr bwMode="auto">
          <a:xfrm>
            <a:off x="6021831" y="4419600"/>
            <a:ext cx="534579" cy="1033224"/>
          </a:xfrm>
          <a:prstGeom prst="downArrow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meno ExtraBold" panose="020B0500000000000000" pitchFamily="34" charset="0"/>
              </a:rPr>
              <a:t>Write</a:t>
            </a:r>
          </a:p>
        </p:txBody>
      </p:sp>
      <p:sp>
        <p:nvSpPr>
          <p:cNvPr id="131" name="Arrow: Down 130">
            <a:extLst>
              <a:ext uri="{FF2B5EF4-FFF2-40B4-BE49-F238E27FC236}">
                <a16:creationId xmlns:a16="http://schemas.microsoft.com/office/drawing/2014/main" id="{C5A0B80A-DB26-4936-ADAB-E9B0C570E665}"/>
              </a:ext>
            </a:extLst>
          </p:cNvPr>
          <p:cNvSpPr/>
          <p:nvPr/>
        </p:nvSpPr>
        <p:spPr bwMode="auto">
          <a:xfrm rot="2330110">
            <a:off x="5045646" y="4185222"/>
            <a:ext cx="542259" cy="1254064"/>
          </a:xfrm>
          <a:prstGeom prst="downArrow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meno ExtraBold" panose="020B0500000000000000" pitchFamily="34" charset="0"/>
              </a:rPr>
              <a:t>Write</a:t>
            </a:r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C008A856-90C0-4EB6-B5AF-486F72126913}"/>
              </a:ext>
            </a:extLst>
          </p:cNvPr>
          <p:cNvSpPr/>
          <p:nvPr/>
        </p:nvSpPr>
        <p:spPr bwMode="auto">
          <a:xfrm rot="16200000">
            <a:off x="2444288" y="4190747"/>
            <a:ext cx="1168240" cy="990468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9793F1C-B943-4B49-916C-5D1A58DF7E36}"/>
              </a:ext>
            </a:extLst>
          </p:cNvPr>
          <p:cNvSpPr txBox="1"/>
          <p:nvPr/>
        </p:nvSpPr>
        <p:spPr>
          <a:xfrm>
            <a:off x="1567417" y="4222817"/>
            <a:ext cx="112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latin typeface="Barmeno ExtraBold" panose="020B0500000000000000" pitchFamily="34" charset="0"/>
              </a:rPr>
              <a:t>Reads</a:t>
            </a:r>
          </a:p>
        </p:txBody>
      </p:sp>
      <p:sp>
        <p:nvSpPr>
          <p:cNvPr id="137" name="Arrow: Down 136">
            <a:extLst>
              <a:ext uri="{FF2B5EF4-FFF2-40B4-BE49-F238E27FC236}">
                <a16:creationId xmlns:a16="http://schemas.microsoft.com/office/drawing/2014/main" id="{F1ABE6B0-AA0D-4469-91B7-2C0CC8EA1AD1}"/>
              </a:ext>
            </a:extLst>
          </p:cNvPr>
          <p:cNvSpPr/>
          <p:nvPr/>
        </p:nvSpPr>
        <p:spPr bwMode="auto">
          <a:xfrm rot="16200000" flipV="1">
            <a:off x="7658797" y="707839"/>
            <a:ext cx="1130409" cy="1278136"/>
          </a:xfrm>
          <a:prstGeom prst="downArrow">
            <a:avLst>
              <a:gd name="adj1" fmla="val 50000"/>
              <a:gd name="adj2" fmla="val 55323"/>
            </a:avLst>
          </a:prstGeom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meno ExtraBold" panose="020B0500000000000000" pitchFamily="34" charset="0"/>
              </a:rPr>
              <a:t>Read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Barmeno ExtraBold" panose="020B0500000000000000" pitchFamily="34" charset="0"/>
              </a:rPr>
              <a:t>Requests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rmeno ExtraBold" panose="020B0500000000000000" pitchFamily="34" charset="0"/>
            </a:endParaRPr>
          </a:p>
        </p:txBody>
      </p:sp>
      <p:sp>
        <p:nvSpPr>
          <p:cNvPr id="136" name="Arrow: Down 135">
            <a:extLst>
              <a:ext uri="{FF2B5EF4-FFF2-40B4-BE49-F238E27FC236}">
                <a16:creationId xmlns:a16="http://schemas.microsoft.com/office/drawing/2014/main" id="{8813A0D6-1B59-483E-8170-C72D92ADE88B}"/>
              </a:ext>
            </a:extLst>
          </p:cNvPr>
          <p:cNvSpPr/>
          <p:nvPr/>
        </p:nvSpPr>
        <p:spPr bwMode="auto">
          <a:xfrm rot="16200000" flipV="1">
            <a:off x="7927432" y="1527170"/>
            <a:ext cx="1130409" cy="1278136"/>
          </a:xfrm>
          <a:prstGeom prst="downArrow">
            <a:avLst>
              <a:gd name="adj1" fmla="val 50000"/>
              <a:gd name="adj2" fmla="val 55323"/>
            </a:avLst>
          </a:prstGeom>
          <a:ln>
            <a:noFill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rmeno ExtraBold" panose="020B0500000000000000" pitchFamily="34" charset="0"/>
              </a:rPr>
              <a:t>Write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  <a:latin typeface="Barmeno ExtraBold" panose="020B0500000000000000" pitchFamily="34" charset="0"/>
              </a:rPr>
              <a:t>Requests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rmeno ExtraBold" panose="020B0500000000000000" pitchFamily="34" charset="0"/>
            </a:endParaRP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2C78BD33-3805-4FD7-8C7B-7A7F532243B4}"/>
              </a:ext>
            </a:extLst>
          </p:cNvPr>
          <p:cNvSpPr/>
          <p:nvPr/>
        </p:nvSpPr>
        <p:spPr>
          <a:xfrm>
            <a:off x="6640095" y="3875017"/>
            <a:ext cx="2404077" cy="1853271"/>
          </a:xfrm>
          <a:prstGeom prst="irregularSeal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meno ExtraBold" panose="020B0500000000000000" pitchFamily="34" charset="0"/>
              </a:rPr>
              <a:t>bottleneck?</a:t>
            </a:r>
          </a:p>
        </p:txBody>
      </p:sp>
    </p:spTree>
    <p:extLst>
      <p:ext uri="{BB962C8B-B14F-4D97-AF65-F5344CB8AC3E}">
        <p14:creationId xmlns:p14="http://schemas.microsoft.com/office/powerpoint/2010/main" val="1896068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3929"/>
            <a:ext cx="7772400" cy="1143000"/>
          </a:xfrm>
        </p:spPr>
        <p:txBody>
          <a:bodyPr/>
          <a:lstStyle/>
          <a:p>
            <a:r>
              <a:rPr lang="en-US" dirty="0"/>
              <a:t>Scale Through </a:t>
            </a:r>
            <a:r>
              <a:rPr lang="en-US" dirty="0">
                <a:solidFill>
                  <a:srgbClr val="0000FF"/>
                </a:solidFill>
              </a:rPr>
              <a:t>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181100"/>
            <a:ext cx="8458200" cy="4114800"/>
          </a:xfrm>
        </p:spPr>
        <p:txBody>
          <a:bodyPr/>
          <a:lstStyle/>
          <a:p>
            <a:r>
              <a:rPr lang="en-US" sz="2400" dirty="0"/>
              <a:t>Partition the database across multiple machines in a cluster</a:t>
            </a:r>
          </a:p>
          <a:p>
            <a:pPr lvl="1"/>
            <a:r>
              <a:rPr lang="en-US" sz="2000" dirty="0"/>
              <a:t>Queries spread across these machines</a:t>
            </a:r>
          </a:p>
          <a:p>
            <a:r>
              <a:rPr lang="en-US" sz="2400" dirty="0"/>
              <a:t>Can increase throughput </a:t>
            </a:r>
          </a:p>
          <a:p>
            <a:r>
              <a:rPr lang="en-US" sz="2400" dirty="0"/>
              <a:t>Easy for writes, but reads become more expensive!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85775" y="3581400"/>
            <a:ext cx="8305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Arial"/>
              <a:ea typeface="Osaka" charset="0"/>
              <a:cs typeface="Osaka" charset="0"/>
            </a:endParaRPr>
          </a:p>
        </p:txBody>
      </p:sp>
      <p:grpSp>
        <p:nvGrpSpPr>
          <p:cNvPr id="32" name="Group 8"/>
          <p:cNvGrpSpPr>
            <a:grpSpLocks/>
          </p:cNvGrpSpPr>
          <p:nvPr/>
        </p:nvGrpSpPr>
        <p:grpSpPr bwMode="auto">
          <a:xfrm>
            <a:off x="304518" y="3719511"/>
            <a:ext cx="8279394" cy="1844381"/>
            <a:chOff x="192" y="2145"/>
            <a:chExt cx="5748" cy="1281"/>
          </a:xfrm>
        </p:grpSpPr>
        <p:grpSp>
          <p:nvGrpSpPr>
            <p:cNvPr id="33" name="Group 9"/>
            <p:cNvGrpSpPr>
              <a:grpSpLocks/>
            </p:cNvGrpSpPr>
            <p:nvPr/>
          </p:nvGrpSpPr>
          <p:grpSpPr bwMode="auto">
            <a:xfrm>
              <a:off x="1444" y="2145"/>
              <a:ext cx="683" cy="1007"/>
              <a:chOff x="1444" y="2145"/>
              <a:chExt cx="683" cy="1007"/>
            </a:xfrm>
          </p:grpSpPr>
          <p:sp>
            <p:nvSpPr>
              <p:cNvPr id="52" name="Freeform 10"/>
              <p:cNvSpPr>
                <a:spLocks noChangeArrowheads="1"/>
              </p:cNvSpPr>
              <p:nvPr/>
            </p:nvSpPr>
            <p:spPr bwMode="auto">
              <a:xfrm>
                <a:off x="1444" y="2145"/>
                <a:ext cx="684" cy="1008"/>
              </a:xfrm>
              <a:custGeom>
                <a:avLst/>
                <a:gdLst>
                  <a:gd name="T0" fmla="*/ 2297 w 3017"/>
                  <a:gd name="T1" fmla="*/ 0 h 4446"/>
                  <a:gd name="T2" fmla="*/ 3016 w 3017"/>
                  <a:gd name="T3" fmla="*/ 603 h 4446"/>
                  <a:gd name="T4" fmla="*/ 3016 w 3017"/>
                  <a:gd name="T5" fmla="*/ 3831 h 4446"/>
                  <a:gd name="T6" fmla="*/ 2297 w 3017"/>
                  <a:gd name="T7" fmla="*/ 4445 h 4446"/>
                  <a:gd name="T8" fmla="*/ 0 w 3017"/>
                  <a:gd name="T9" fmla="*/ 4445 h 4446"/>
                  <a:gd name="T10" fmla="*/ 0 w 3017"/>
                  <a:gd name="T11" fmla="*/ 0 h 4446"/>
                  <a:gd name="T12" fmla="*/ 2297 w 3017"/>
                  <a:gd name="T13" fmla="*/ 0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17" h="4446">
                    <a:moveTo>
                      <a:pt x="2297" y="0"/>
                    </a:moveTo>
                    <a:lnTo>
                      <a:pt x="3016" y="603"/>
                    </a:lnTo>
                    <a:lnTo>
                      <a:pt x="3016" y="3831"/>
                    </a:lnTo>
                    <a:lnTo>
                      <a:pt x="2297" y="4445"/>
                    </a:lnTo>
                    <a:lnTo>
                      <a:pt x="0" y="4445"/>
                    </a:lnTo>
                    <a:lnTo>
                      <a:pt x="0" y="0"/>
                    </a:lnTo>
                    <a:lnTo>
                      <a:pt x="2297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Freeform 11"/>
              <p:cNvSpPr>
                <a:spLocks noChangeArrowheads="1"/>
              </p:cNvSpPr>
              <p:nvPr/>
            </p:nvSpPr>
            <p:spPr bwMode="auto">
              <a:xfrm>
                <a:off x="1676" y="2145"/>
                <a:ext cx="286" cy="1008"/>
              </a:xfrm>
              <a:custGeom>
                <a:avLst/>
                <a:gdLst>
                  <a:gd name="T0" fmla="*/ 1260 w 1261"/>
                  <a:gd name="T1" fmla="*/ 0 h 4446"/>
                  <a:gd name="T2" fmla="*/ 1260 w 1261"/>
                  <a:gd name="T3" fmla="*/ 4445 h 4446"/>
                  <a:gd name="T4" fmla="*/ 1260 w 1261"/>
                  <a:gd name="T5" fmla="*/ 0 h 4446"/>
                  <a:gd name="T6" fmla="*/ 345 w 1261"/>
                  <a:gd name="T7" fmla="*/ 402 h 4446"/>
                  <a:gd name="T8" fmla="*/ 0 w 1261"/>
                  <a:gd name="T9" fmla="*/ 402 h 4446"/>
                  <a:gd name="T10" fmla="*/ 0 w 1261"/>
                  <a:gd name="T11" fmla="*/ 576 h 4446"/>
                  <a:gd name="T12" fmla="*/ 345 w 1261"/>
                  <a:gd name="T13" fmla="*/ 576 h 4446"/>
                  <a:gd name="T14" fmla="*/ 345 w 1261"/>
                  <a:gd name="T15" fmla="*/ 402 h 4446"/>
                  <a:gd name="T16" fmla="*/ 345 w 1261"/>
                  <a:gd name="T17" fmla="*/ 402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1" h="4446">
                    <a:moveTo>
                      <a:pt x="1260" y="0"/>
                    </a:moveTo>
                    <a:lnTo>
                      <a:pt x="1260" y="4445"/>
                    </a:lnTo>
                    <a:lnTo>
                      <a:pt x="1260" y="0"/>
                    </a:lnTo>
                    <a:close/>
                    <a:moveTo>
                      <a:pt x="345" y="402"/>
                    </a:moveTo>
                    <a:lnTo>
                      <a:pt x="0" y="402"/>
                    </a:lnTo>
                    <a:lnTo>
                      <a:pt x="0" y="576"/>
                    </a:lnTo>
                    <a:lnTo>
                      <a:pt x="345" y="576"/>
                    </a:lnTo>
                    <a:lnTo>
                      <a:pt x="345" y="402"/>
                    </a:lnTo>
                    <a:lnTo>
                      <a:pt x="345" y="402"/>
                    </a:lnTo>
                    <a:close/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Freeform 12"/>
              <p:cNvSpPr>
                <a:spLocks noChangeArrowheads="1"/>
              </p:cNvSpPr>
              <p:nvPr/>
            </p:nvSpPr>
            <p:spPr bwMode="auto">
              <a:xfrm>
                <a:off x="1676" y="2317"/>
                <a:ext cx="78" cy="40"/>
              </a:xfrm>
              <a:custGeom>
                <a:avLst/>
                <a:gdLst>
                  <a:gd name="T0" fmla="*/ 345 w 346"/>
                  <a:gd name="T1" fmla="*/ 0 h 175"/>
                  <a:gd name="T2" fmla="*/ 0 w 346"/>
                  <a:gd name="T3" fmla="*/ 0 h 175"/>
                  <a:gd name="T4" fmla="*/ 0 w 346"/>
                  <a:gd name="T5" fmla="*/ 174 h 175"/>
                  <a:gd name="T6" fmla="*/ 345 w 346"/>
                  <a:gd name="T7" fmla="*/ 174 h 175"/>
                  <a:gd name="T8" fmla="*/ 345 w 346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5">
                    <a:moveTo>
                      <a:pt x="345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345" y="174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13"/>
              <p:cNvSpPr>
                <a:spLocks noChangeArrowheads="1"/>
              </p:cNvSpPr>
              <p:nvPr/>
            </p:nvSpPr>
            <p:spPr bwMode="auto">
              <a:xfrm>
                <a:off x="1676" y="239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6" name="Freeform 14"/>
              <p:cNvSpPr>
                <a:spLocks noChangeArrowheads="1"/>
              </p:cNvSpPr>
              <p:nvPr/>
            </p:nvSpPr>
            <p:spPr bwMode="auto">
              <a:xfrm>
                <a:off x="1676" y="247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4" name="Group 15"/>
            <p:cNvGrpSpPr>
              <a:grpSpLocks/>
            </p:cNvGrpSpPr>
            <p:nvPr/>
          </p:nvGrpSpPr>
          <p:grpSpPr bwMode="auto">
            <a:xfrm>
              <a:off x="2692" y="2145"/>
              <a:ext cx="683" cy="1007"/>
              <a:chOff x="2692" y="2145"/>
              <a:chExt cx="683" cy="1007"/>
            </a:xfrm>
          </p:grpSpPr>
          <p:sp>
            <p:nvSpPr>
              <p:cNvPr id="47" name="Freeform 16"/>
              <p:cNvSpPr>
                <a:spLocks noChangeArrowheads="1"/>
              </p:cNvSpPr>
              <p:nvPr/>
            </p:nvSpPr>
            <p:spPr bwMode="auto">
              <a:xfrm>
                <a:off x="2692" y="2145"/>
                <a:ext cx="684" cy="1008"/>
              </a:xfrm>
              <a:custGeom>
                <a:avLst/>
                <a:gdLst>
                  <a:gd name="T0" fmla="*/ 2297 w 3017"/>
                  <a:gd name="T1" fmla="*/ 0 h 4446"/>
                  <a:gd name="T2" fmla="*/ 3016 w 3017"/>
                  <a:gd name="T3" fmla="*/ 603 h 4446"/>
                  <a:gd name="T4" fmla="*/ 3016 w 3017"/>
                  <a:gd name="T5" fmla="*/ 3831 h 4446"/>
                  <a:gd name="T6" fmla="*/ 2297 w 3017"/>
                  <a:gd name="T7" fmla="*/ 4445 h 4446"/>
                  <a:gd name="T8" fmla="*/ 0 w 3017"/>
                  <a:gd name="T9" fmla="*/ 4445 h 4446"/>
                  <a:gd name="T10" fmla="*/ 0 w 3017"/>
                  <a:gd name="T11" fmla="*/ 0 h 4446"/>
                  <a:gd name="T12" fmla="*/ 2297 w 3017"/>
                  <a:gd name="T13" fmla="*/ 0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17" h="4446">
                    <a:moveTo>
                      <a:pt x="2297" y="0"/>
                    </a:moveTo>
                    <a:lnTo>
                      <a:pt x="3016" y="603"/>
                    </a:lnTo>
                    <a:lnTo>
                      <a:pt x="3016" y="3831"/>
                    </a:lnTo>
                    <a:lnTo>
                      <a:pt x="2297" y="4445"/>
                    </a:lnTo>
                    <a:lnTo>
                      <a:pt x="0" y="4445"/>
                    </a:lnTo>
                    <a:lnTo>
                      <a:pt x="0" y="0"/>
                    </a:lnTo>
                    <a:lnTo>
                      <a:pt x="2297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Freeform 17"/>
              <p:cNvSpPr>
                <a:spLocks noChangeArrowheads="1"/>
              </p:cNvSpPr>
              <p:nvPr/>
            </p:nvSpPr>
            <p:spPr bwMode="auto">
              <a:xfrm>
                <a:off x="2924" y="2145"/>
                <a:ext cx="286" cy="1008"/>
              </a:xfrm>
              <a:custGeom>
                <a:avLst/>
                <a:gdLst>
                  <a:gd name="T0" fmla="*/ 1260 w 1261"/>
                  <a:gd name="T1" fmla="*/ 0 h 4446"/>
                  <a:gd name="T2" fmla="*/ 1260 w 1261"/>
                  <a:gd name="T3" fmla="*/ 4445 h 4446"/>
                  <a:gd name="T4" fmla="*/ 1260 w 1261"/>
                  <a:gd name="T5" fmla="*/ 0 h 4446"/>
                  <a:gd name="T6" fmla="*/ 345 w 1261"/>
                  <a:gd name="T7" fmla="*/ 402 h 4446"/>
                  <a:gd name="T8" fmla="*/ 0 w 1261"/>
                  <a:gd name="T9" fmla="*/ 402 h 4446"/>
                  <a:gd name="T10" fmla="*/ 0 w 1261"/>
                  <a:gd name="T11" fmla="*/ 576 h 4446"/>
                  <a:gd name="T12" fmla="*/ 345 w 1261"/>
                  <a:gd name="T13" fmla="*/ 576 h 4446"/>
                  <a:gd name="T14" fmla="*/ 345 w 1261"/>
                  <a:gd name="T15" fmla="*/ 402 h 4446"/>
                  <a:gd name="T16" fmla="*/ 345 w 1261"/>
                  <a:gd name="T17" fmla="*/ 402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1" h="4446">
                    <a:moveTo>
                      <a:pt x="1260" y="0"/>
                    </a:moveTo>
                    <a:lnTo>
                      <a:pt x="1260" y="4445"/>
                    </a:lnTo>
                    <a:lnTo>
                      <a:pt x="1260" y="0"/>
                    </a:lnTo>
                    <a:close/>
                    <a:moveTo>
                      <a:pt x="345" y="402"/>
                    </a:moveTo>
                    <a:lnTo>
                      <a:pt x="0" y="402"/>
                    </a:lnTo>
                    <a:lnTo>
                      <a:pt x="0" y="576"/>
                    </a:lnTo>
                    <a:lnTo>
                      <a:pt x="345" y="576"/>
                    </a:lnTo>
                    <a:lnTo>
                      <a:pt x="345" y="402"/>
                    </a:lnTo>
                    <a:lnTo>
                      <a:pt x="345" y="402"/>
                    </a:lnTo>
                    <a:close/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Freeform 18"/>
              <p:cNvSpPr>
                <a:spLocks noChangeArrowheads="1"/>
              </p:cNvSpPr>
              <p:nvPr/>
            </p:nvSpPr>
            <p:spPr bwMode="auto">
              <a:xfrm>
                <a:off x="2924" y="2318"/>
                <a:ext cx="78" cy="40"/>
              </a:xfrm>
              <a:custGeom>
                <a:avLst/>
                <a:gdLst>
                  <a:gd name="T0" fmla="*/ 345 w 346"/>
                  <a:gd name="T1" fmla="*/ 0 h 175"/>
                  <a:gd name="T2" fmla="*/ 0 w 346"/>
                  <a:gd name="T3" fmla="*/ 0 h 175"/>
                  <a:gd name="T4" fmla="*/ 0 w 346"/>
                  <a:gd name="T5" fmla="*/ 174 h 175"/>
                  <a:gd name="T6" fmla="*/ 345 w 346"/>
                  <a:gd name="T7" fmla="*/ 174 h 175"/>
                  <a:gd name="T8" fmla="*/ 345 w 346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5">
                    <a:moveTo>
                      <a:pt x="345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345" y="174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Freeform 19"/>
              <p:cNvSpPr>
                <a:spLocks noChangeArrowheads="1"/>
              </p:cNvSpPr>
              <p:nvPr/>
            </p:nvSpPr>
            <p:spPr bwMode="auto">
              <a:xfrm>
                <a:off x="2924" y="239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" name="Freeform 20"/>
              <p:cNvSpPr>
                <a:spLocks noChangeArrowheads="1"/>
              </p:cNvSpPr>
              <p:nvPr/>
            </p:nvSpPr>
            <p:spPr bwMode="auto">
              <a:xfrm>
                <a:off x="2924" y="247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5" name="Group 21"/>
            <p:cNvGrpSpPr>
              <a:grpSpLocks/>
            </p:cNvGrpSpPr>
            <p:nvPr/>
          </p:nvGrpSpPr>
          <p:grpSpPr bwMode="auto">
            <a:xfrm>
              <a:off x="3916" y="2146"/>
              <a:ext cx="683" cy="1007"/>
              <a:chOff x="3916" y="2146"/>
              <a:chExt cx="683" cy="1007"/>
            </a:xfrm>
          </p:grpSpPr>
          <p:sp>
            <p:nvSpPr>
              <p:cNvPr id="42" name="Freeform 22"/>
              <p:cNvSpPr>
                <a:spLocks noChangeArrowheads="1"/>
              </p:cNvSpPr>
              <p:nvPr/>
            </p:nvSpPr>
            <p:spPr bwMode="auto">
              <a:xfrm>
                <a:off x="3916" y="2146"/>
                <a:ext cx="684" cy="1008"/>
              </a:xfrm>
              <a:custGeom>
                <a:avLst/>
                <a:gdLst>
                  <a:gd name="T0" fmla="*/ 2297 w 3017"/>
                  <a:gd name="T1" fmla="*/ 0 h 4446"/>
                  <a:gd name="T2" fmla="*/ 3016 w 3017"/>
                  <a:gd name="T3" fmla="*/ 603 h 4446"/>
                  <a:gd name="T4" fmla="*/ 3016 w 3017"/>
                  <a:gd name="T5" fmla="*/ 3831 h 4446"/>
                  <a:gd name="T6" fmla="*/ 2297 w 3017"/>
                  <a:gd name="T7" fmla="*/ 4445 h 4446"/>
                  <a:gd name="T8" fmla="*/ 0 w 3017"/>
                  <a:gd name="T9" fmla="*/ 4445 h 4446"/>
                  <a:gd name="T10" fmla="*/ 0 w 3017"/>
                  <a:gd name="T11" fmla="*/ 0 h 4446"/>
                  <a:gd name="T12" fmla="*/ 2297 w 3017"/>
                  <a:gd name="T13" fmla="*/ 0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17" h="4446">
                    <a:moveTo>
                      <a:pt x="2297" y="0"/>
                    </a:moveTo>
                    <a:lnTo>
                      <a:pt x="3016" y="603"/>
                    </a:lnTo>
                    <a:lnTo>
                      <a:pt x="3016" y="3831"/>
                    </a:lnTo>
                    <a:lnTo>
                      <a:pt x="2297" y="4445"/>
                    </a:lnTo>
                    <a:lnTo>
                      <a:pt x="0" y="4445"/>
                    </a:lnTo>
                    <a:lnTo>
                      <a:pt x="0" y="0"/>
                    </a:lnTo>
                    <a:lnTo>
                      <a:pt x="2297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Freeform 23"/>
              <p:cNvSpPr>
                <a:spLocks noChangeArrowheads="1"/>
              </p:cNvSpPr>
              <p:nvPr/>
            </p:nvSpPr>
            <p:spPr bwMode="auto">
              <a:xfrm>
                <a:off x="4148" y="2146"/>
                <a:ext cx="286" cy="1008"/>
              </a:xfrm>
              <a:custGeom>
                <a:avLst/>
                <a:gdLst>
                  <a:gd name="T0" fmla="*/ 1260 w 1261"/>
                  <a:gd name="T1" fmla="*/ 0 h 4446"/>
                  <a:gd name="T2" fmla="*/ 1260 w 1261"/>
                  <a:gd name="T3" fmla="*/ 4445 h 4446"/>
                  <a:gd name="T4" fmla="*/ 1260 w 1261"/>
                  <a:gd name="T5" fmla="*/ 0 h 4446"/>
                  <a:gd name="T6" fmla="*/ 345 w 1261"/>
                  <a:gd name="T7" fmla="*/ 402 h 4446"/>
                  <a:gd name="T8" fmla="*/ 0 w 1261"/>
                  <a:gd name="T9" fmla="*/ 402 h 4446"/>
                  <a:gd name="T10" fmla="*/ 0 w 1261"/>
                  <a:gd name="T11" fmla="*/ 576 h 4446"/>
                  <a:gd name="T12" fmla="*/ 345 w 1261"/>
                  <a:gd name="T13" fmla="*/ 576 h 4446"/>
                  <a:gd name="T14" fmla="*/ 345 w 1261"/>
                  <a:gd name="T15" fmla="*/ 402 h 4446"/>
                  <a:gd name="T16" fmla="*/ 345 w 1261"/>
                  <a:gd name="T17" fmla="*/ 402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1" h="4446">
                    <a:moveTo>
                      <a:pt x="1260" y="0"/>
                    </a:moveTo>
                    <a:lnTo>
                      <a:pt x="1260" y="4445"/>
                    </a:lnTo>
                    <a:lnTo>
                      <a:pt x="1260" y="0"/>
                    </a:lnTo>
                    <a:close/>
                    <a:moveTo>
                      <a:pt x="345" y="402"/>
                    </a:moveTo>
                    <a:lnTo>
                      <a:pt x="0" y="402"/>
                    </a:lnTo>
                    <a:lnTo>
                      <a:pt x="0" y="576"/>
                    </a:lnTo>
                    <a:lnTo>
                      <a:pt x="345" y="576"/>
                    </a:lnTo>
                    <a:lnTo>
                      <a:pt x="345" y="402"/>
                    </a:lnTo>
                    <a:lnTo>
                      <a:pt x="345" y="402"/>
                    </a:lnTo>
                    <a:close/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4"/>
              <p:cNvSpPr>
                <a:spLocks noChangeArrowheads="1"/>
              </p:cNvSpPr>
              <p:nvPr/>
            </p:nvSpPr>
            <p:spPr bwMode="auto">
              <a:xfrm>
                <a:off x="4148" y="2318"/>
                <a:ext cx="78" cy="40"/>
              </a:xfrm>
              <a:custGeom>
                <a:avLst/>
                <a:gdLst>
                  <a:gd name="T0" fmla="*/ 345 w 346"/>
                  <a:gd name="T1" fmla="*/ 0 h 175"/>
                  <a:gd name="T2" fmla="*/ 0 w 346"/>
                  <a:gd name="T3" fmla="*/ 0 h 175"/>
                  <a:gd name="T4" fmla="*/ 0 w 346"/>
                  <a:gd name="T5" fmla="*/ 174 h 175"/>
                  <a:gd name="T6" fmla="*/ 345 w 346"/>
                  <a:gd name="T7" fmla="*/ 174 h 175"/>
                  <a:gd name="T8" fmla="*/ 345 w 346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5">
                    <a:moveTo>
                      <a:pt x="345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345" y="174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5"/>
              <p:cNvSpPr>
                <a:spLocks noChangeArrowheads="1"/>
              </p:cNvSpPr>
              <p:nvPr/>
            </p:nvSpPr>
            <p:spPr bwMode="auto">
              <a:xfrm>
                <a:off x="4148" y="239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Freeform 26"/>
              <p:cNvSpPr>
                <a:spLocks noChangeArrowheads="1"/>
              </p:cNvSpPr>
              <p:nvPr/>
            </p:nvSpPr>
            <p:spPr bwMode="auto">
              <a:xfrm>
                <a:off x="4148" y="247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37" name="AutoShape 28"/>
            <p:cNvCxnSpPr>
              <a:cxnSpLocks noChangeShapeType="1"/>
              <a:endCxn id="40" idx="1"/>
            </p:cNvCxnSpPr>
            <p:nvPr/>
          </p:nvCxnSpPr>
          <p:spPr bwMode="auto">
            <a:xfrm>
              <a:off x="4600" y="2650"/>
              <a:ext cx="353" cy="253"/>
            </a:xfrm>
            <a:prstGeom prst="straightConnector1">
              <a:avLst/>
            </a:prstGeom>
            <a:noFill/>
            <a:ln w="3672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8" name="AutoShape 29"/>
            <p:cNvCxnSpPr>
              <a:cxnSpLocks noChangeShapeType="1"/>
            </p:cNvCxnSpPr>
            <p:nvPr/>
          </p:nvCxnSpPr>
          <p:spPr bwMode="auto">
            <a:xfrm flipH="1">
              <a:off x="830" y="2314"/>
              <a:ext cx="614" cy="118"/>
            </a:xfrm>
            <a:prstGeom prst="straightConnector1">
              <a:avLst/>
            </a:prstGeom>
            <a:noFill/>
            <a:ln w="3672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9" name="Text Box 30"/>
            <p:cNvSpPr txBox="1">
              <a:spLocks noChangeArrowheads="1"/>
            </p:cNvSpPr>
            <p:nvPr/>
          </p:nvSpPr>
          <p:spPr bwMode="auto">
            <a:xfrm>
              <a:off x="192" y="2479"/>
              <a:ext cx="1073" cy="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14338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828675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244600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658938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1161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5733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0305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4877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Application</a:t>
              </a:r>
              <a:b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</a:b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updates here</a:t>
              </a:r>
            </a:p>
          </p:txBody>
        </p:sp>
        <p:sp>
          <p:nvSpPr>
            <p:cNvPr id="40" name="Text Box 31"/>
            <p:cNvSpPr txBox="1">
              <a:spLocks noChangeArrowheads="1"/>
            </p:cNvSpPr>
            <p:nvPr/>
          </p:nvSpPr>
          <p:spPr bwMode="auto">
            <a:xfrm>
              <a:off x="4953" y="2668"/>
              <a:ext cx="987" cy="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14338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828675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244600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658938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1161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5733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0305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4877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May also</a:t>
              </a:r>
              <a:b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</a:b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update here</a:t>
              </a:r>
            </a:p>
          </p:txBody>
        </p: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2384" y="3191"/>
              <a:ext cx="153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8675"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14338" defTabSz="828675"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828675" defTabSz="828675"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244600" defTabSz="828675"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658938" defTabSz="828675"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1161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5733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0305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4877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Multiple partitions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9AF802-1E45-43A1-A031-183F12CA2CA2}"/>
              </a:ext>
            </a:extLst>
          </p:cNvPr>
          <p:cNvGrpSpPr/>
          <p:nvPr/>
        </p:nvGrpSpPr>
        <p:grpSpPr>
          <a:xfrm>
            <a:off x="2895600" y="5791200"/>
            <a:ext cx="3048000" cy="914400"/>
            <a:chOff x="1066800" y="5791200"/>
            <a:chExt cx="3048000" cy="914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999B97F-2512-4E90-B477-CF8C33BB6D5F}"/>
                </a:ext>
              </a:extLst>
            </p:cNvPr>
            <p:cNvGrpSpPr/>
            <p:nvPr/>
          </p:nvGrpSpPr>
          <p:grpSpPr>
            <a:xfrm>
              <a:off x="1066800" y="5791200"/>
              <a:ext cx="1066800" cy="914400"/>
              <a:chOff x="1066800" y="5715000"/>
              <a:chExt cx="1066800" cy="914400"/>
            </a:xfrm>
          </p:grpSpPr>
          <p:sp>
            <p:nvSpPr>
              <p:cNvPr id="7" name="Flowchart: Magnetic Disk 6">
                <a:extLst>
                  <a:ext uri="{FF2B5EF4-FFF2-40B4-BE49-F238E27FC236}">
                    <a16:creationId xmlns:a16="http://schemas.microsoft.com/office/drawing/2014/main" id="{091D31B4-9DBC-445E-9D06-7701FA36BC10}"/>
                  </a:ext>
                </a:extLst>
              </p:cNvPr>
              <p:cNvSpPr/>
              <p:nvPr/>
            </p:nvSpPr>
            <p:spPr>
              <a:xfrm>
                <a:off x="1066800" y="57150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lowchart: Magnetic Disk 35">
                <a:extLst>
                  <a:ext uri="{FF2B5EF4-FFF2-40B4-BE49-F238E27FC236}">
                    <a16:creationId xmlns:a16="http://schemas.microsoft.com/office/drawing/2014/main" id="{93A9ADEF-1580-4FD1-90E0-CD0550EA7654}"/>
                  </a:ext>
                </a:extLst>
              </p:cNvPr>
              <p:cNvSpPr/>
              <p:nvPr/>
            </p:nvSpPr>
            <p:spPr>
              <a:xfrm>
                <a:off x="1219200" y="58674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owchart: Magnetic Disk 56">
                <a:extLst>
                  <a:ext uri="{FF2B5EF4-FFF2-40B4-BE49-F238E27FC236}">
                    <a16:creationId xmlns:a16="http://schemas.microsoft.com/office/drawing/2014/main" id="{079B49D8-8A01-4372-895A-05C7363B6556}"/>
                  </a:ext>
                </a:extLst>
              </p:cNvPr>
              <p:cNvSpPr/>
              <p:nvPr/>
            </p:nvSpPr>
            <p:spPr>
              <a:xfrm>
                <a:off x="1371600" y="60198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lowchart: Magnetic Disk 57">
                <a:extLst>
                  <a:ext uri="{FF2B5EF4-FFF2-40B4-BE49-F238E27FC236}">
                    <a16:creationId xmlns:a16="http://schemas.microsoft.com/office/drawing/2014/main" id="{89517CDB-0E29-4429-94D5-9F9B0EF4F950}"/>
                  </a:ext>
                </a:extLst>
              </p:cNvPr>
              <p:cNvSpPr/>
              <p:nvPr/>
            </p:nvSpPr>
            <p:spPr>
              <a:xfrm>
                <a:off x="1524000" y="61722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5DDFF5F-2371-43B9-B858-9F8048CFA096}"/>
                </a:ext>
              </a:extLst>
            </p:cNvPr>
            <p:cNvGrpSpPr/>
            <p:nvPr/>
          </p:nvGrpSpPr>
          <p:grpSpPr>
            <a:xfrm>
              <a:off x="2057400" y="5791200"/>
              <a:ext cx="1066800" cy="914400"/>
              <a:chOff x="1066800" y="5715000"/>
              <a:chExt cx="1066800" cy="914400"/>
            </a:xfrm>
          </p:grpSpPr>
          <p:sp>
            <p:nvSpPr>
              <p:cNvPr id="60" name="Flowchart: Magnetic Disk 59">
                <a:extLst>
                  <a:ext uri="{FF2B5EF4-FFF2-40B4-BE49-F238E27FC236}">
                    <a16:creationId xmlns:a16="http://schemas.microsoft.com/office/drawing/2014/main" id="{2820D747-B834-41A7-AA5E-D96437DE8011}"/>
                  </a:ext>
                </a:extLst>
              </p:cNvPr>
              <p:cNvSpPr/>
              <p:nvPr/>
            </p:nvSpPr>
            <p:spPr>
              <a:xfrm>
                <a:off x="1066800" y="57150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lowchart: Magnetic Disk 60">
                <a:extLst>
                  <a:ext uri="{FF2B5EF4-FFF2-40B4-BE49-F238E27FC236}">
                    <a16:creationId xmlns:a16="http://schemas.microsoft.com/office/drawing/2014/main" id="{D13409E5-4D8C-4736-A4F2-EF6CCC4D133B}"/>
                  </a:ext>
                </a:extLst>
              </p:cNvPr>
              <p:cNvSpPr/>
              <p:nvPr/>
            </p:nvSpPr>
            <p:spPr>
              <a:xfrm>
                <a:off x="1219200" y="58674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lowchart: Magnetic Disk 61">
                <a:extLst>
                  <a:ext uri="{FF2B5EF4-FFF2-40B4-BE49-F238E27FC236}">
                    <a16:creationId xmlns:a16="http://schemas.microsoft.com/office/drawing/2014/main" id="{16C34BD9-F6DB-429D-9BCC-089EB0EF0447}"/>
                  </a:ext>
                </a:extLst>
              </p:cNvPr>
              <p:cNvSpPr/>
              <p:nvPr/>
            </p:nvSpPr>
            <p:spPr>
              <a:xfrm>
                <a:off x="1371600" y="60198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lowchart: Magnetic Disk 62">
                <a:extLst>
                  <a:ext uri="{FF2B5EF4-FFF2-40B4-BE49-F238E27FC236}">
                    <a16:creationId xmlns:a16="http://schemas.microsoft.com/office/drawing/2014/main" id="{E3FF7C71-A5D0-44EB-BB66-AAE7D47CEB43}"/>
                  </a:ext>
                </a:extLst>
              </p:cNvPr>
              <p:cNvSpPr/>
              <p:nvPr/>
            </p:nvSpPr>
            <p:spPr>
              <a:xfrm>
                <a:off x="1524000" y="61722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2DF6E90-CE3A-4F8A-8368-66C2AD208329}"/>
                </a:ext>
              </a:extLst>
            </p:cNvPr>
            <p:cNvGrpSpPr/>
            <p:nvPr/>
          </p:nvGrpSpPr>
          <p:grpSpPr>
            <a:xfrm>
              <a:off x="3048000" y="5791200"/>
              <a:ext cx="1066800" cy="914400"/>
              <a:chOff x="1066800" y="5715000"/>
              <a:chExt cx="1066800" cy="914400"/>
            </a:xfrm>
          </p:grpSpPr>
          <p:sp>
            <p:nvSpPr>
              <p:cNvPr id="65" name="Flowchart: Magnetic Disk 64">
                <a:extLst>
                  <a:ext uri="{FF2B5EF4-FFF2-40B4-BE49-F238E27FC236}">
                    <a16:creationId xmlns:a16="http://schemas.microsoft.com/office/drawing/2014/main" id="{251F7429-7C1F-4FAE-8C5E-BAF90FE4CDFA}"/>
                  </a:ext>
                </a:extLst>
              </p:cNvPr>
              <p:cNvSpPr/>
              <p:nvPr/>
            </p:nvSpPr>
            <p:spPr>
              <a:xfrm>
                <a:off x="1066800" y="57150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lowchart: Magnetic Disk 65">
                <a:extLst>
                  <a:ext uri="{FF2B5EF4-FFF2-40B4-BE49-F238E27FC236}">
                    <a16:creationId xmlns:a16="http://schemas.microsoft.com/office/drawing/2014/main" id="{46D5DD03-24E2-4C79-BDB2-8C072AFC4619}"/>
                  </a:ext>
                </a:extLst>
              </p:cNvPr>
              <p:cNvSpPr/>
              <p:nvPr/>
            </p:nvSpPr>
            <p:spPr>
              <a:xfrm>
                <a:off x="1219200" y="58674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lowchart: Magnetic Disk 66">
                <a:extLst>
                  <a:ext uri="{FF2B5EF4-FFF2-40B4-BE49-F238E27FC236}">
                    <a16:creationId xmlns:a16="http://schemas.microsoft.com/office/drawing/2014/main" id="{731A40A2-73CE-4F9A-843B-CDB45C48C603}"/>
                  </a:ext>
                </a:extLst>
              </p:cNvPr>
              <p:cNvSpPr/>
              <p:nvPr/>
            </p:nvSpPr>
            <p:spPr>
              <a:xfrm>
                <a:off x="1371600" y="60198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lowchart: Magnetic Disk 67">
                <a:extLst>
                  <a:ext uri="{FF2B5EF4-FFF2-40B4-BE49-F238E27FC236}">
                    <a16:creationId xmlns:a16="http://schemas.microsoft.com/office/drawing/2014/main" id="{8B059A1C-EF70-4FA9-B3ED-ABC39CAF3C4C}"/>
                  </a:ext>
                </a:extLst>
              </p:cNvPr>
              <p:cNvSpPr/>
              <p:nvPr/>
            </p:nvSpPr>
            <p:spPr>
              <a:xfrm>
                <a:off x="1524000" y="6172200"/>
                <a:ext cx="609600" cy="457200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4" name="Text Box 32">
            <a:extLst>
              <a:ext uri="{FF2B5EF4-FFF2-40B4-BE49-F238E27FC236}">
                <a16:creationId xmlns:a16="http://schemas.microsoft.com/office/drawing/2014/main" id="{680CF4F8-1237-4555-8BED-07053EB3B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829" y="6261556"/>
            <a:ext cx="203421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4338" defTabSz="828675"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828675" defTabSz="828675"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244600" defTabSz="828675"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658938" defTabSz="828675"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16138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573338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30538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487738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dirty="0">
                <a:solidFill>
                  <a:srgbClr val="006600"/>
                </a:solidFill>
                <a:latin typeface="Barmeno ExtraBold" panose="020B0500000000000000" pitchFamily="34" charset="0"/>
              </a:rPr>
              <a:t>Shared Disk  </a:t>
            </a:r>
          </a:p>
        </p:txBody>
      </p:sp>
    </p:spTree>
    <p:extLst>
      <p:ext uri="{BB962C8B-B14F-4D97-AF65-F5344CB8AC3E}">
        <p14:creationId xmlns:p14="http://schemas.microsoft.com/office/powerpoint/2010/main" val="415212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9610"/>
            <a:ext cx="7772400" cy="1143000"/>
          </a:xfrm>
        </p:spPr>
        <p:txBody>
          <a:bodyPr/>
          <a:lstStyle/>
          <a:p>
            <a:r>
              <a:rPr lang="en-US" dirty="0"/>
              <a:t>Scale Through </a:t>
            </a:r>
            <a:r>
              <a:rPr lang="en-US" dirty="0">
                <a:solidFill>
                  <a:srgbClr val="0000FF"/>
                </a:solidFill>
              </a:rPr>
              <a:t>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458200" cy="2701279"/>
          </a:xfrm>
        </p:spPr>
        <p:txBody>
          <a:bodyPr/>
          <a:lstStyle/>
          <a:p>
            <a:r>
              <a:rPr lang="en-US" sz="2400" dirty="0"/>
              <a:t>Create multiple copies of each database partition </a:t>
            </a:r>
          </a:p>
          <a:p>
            <a:pPr lvl="1"/>
            <a:r>
              <a:rPr lang="en-US" sz="2000" dirty="0"/>
              <a:t>High Availability &amp; Failover</a:t>
            </a:r>
          </a:p>
          <a:p>
            <a:r>
              <a:rPr lang="en-US" sz="2400" dirty="0"/>
              <a:t>Spread queries across these replicas</a:t>
            </a:r>
          </a:p>
          <a:p>
            <a:pPr lvl="1"/>
            <a:r>
              <a:rPr lang="en-US" sz="2000" dirty="0"/>
              <a:t>Can increase throughput and lower network latency</a:t>
            </a:r>
          </a:p>
          <a:p>
            <a:pPr lvl="1"/>
            <a:r>
              <a:rPr lang="en-US" sz="2000" dirty="0"/>
              <a:t>Can also improve fault-tolerance</a:t>
            </a:r>
            <a:endParaRPr lang="en-US" sz="1600" dirty="0"/>
          </a:p>
          <a:p>
            <a:pPr lvl="1"/>
            <a:r>
              <a:rPr lang="en-US" sz="2000" dirty="0"/>
              <a:t>Easy for reads but writes become expensive!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85775" y="3581400"/>
            <a:ext cx="8305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Arial"/>
              <a:ea typeface="Osaka" charset="0"/>
              <a:cs typeface="Osaka" charset="0"/>
            </a:endParaRPr>
          </a:p>
        </p:txBody>
      </p:sp>
      <p:grpSp>
        <p:nvGrpSpPr>
          <p:cNvPr id="32" name="Group 8"/>
          <p:cNvGrpSpPr>
            <a:grpSpLocks/>
          </p:cNvGrpSpPr>
          <p:nvPr/>
        </p:nvGrpSpPr>
        <p:grpSpPr bwMode="auto">
          <a:xfrm>
            <a:off x="457200" y="3581400"/>
            <a:ext cx="8269310" cy="1844382"/>
            <a:chOff x="298" y="2145"/>
            <a:chExt cx="5741" cy="1281"/>
          </a:xfrm>
        </p:grpSpPr>
        <p:grpSp>
          <p:nvGrpSpPr>
            <p:cNvPr id="33" name="Group 9"/>
            <p:cNvGrpSpPr>
              <a:grpSpLocks/>
            </p:cNvGrpSpPr>
            <p:nvPr/>
          </p:nvGrpSpPr>
          <p:grpSpPr bwMode="auto">
            <a:xfrm>
              <a:off x="1444" y="2145"/>
              <a:ext cx="683" cy="1007"/>
              <a:chOff x="1444" y="2145"/>
              <a:chExt cx="683" cy="1007"/>
            </a:xfrm>
          </p:grpSpPr>
          <p:sp>
            <p:nvSpPr>
              <p:cNvPr id="52" name="Freeform 10"/>
              <p:cNvSpPr>
                <a:spLocks noChangeArrowheads="1"/>
              </p:cNvSpPr>
              <p:nvPr/>
            </p:nvSpPr>
            <p:spPr bwMode="auto">
              <a:xfrm>
                <a:off x="1444" y="2145"/>
                <a:ext cx="684" cy="1008"/>
              </a:xfrm>
              <a:custGeom>
                <a:avLst/>
                <a:gdLst>
                  <a:gd name="T0" fmla="*/ 2297 w 3017"/>
                  <a:gd name="T1" fmla="*/ 0 h 4446"/>
                  <a:gd name="T2" fmla="*/ 3016 w 3017"/>
                  <a:gd name="T3" fmla="*/ 603 h 4446"/>
                  <a:gd name="T4" fmla="*/ 3016 w 3017"/>
                  <a:gd name="T5" fmla="*/ 3831 h 4446"/>
                  <a:gd name="T6" fmla="*/ 2297 w 3017"/>
                  <a:gd name="T7" fmla="*/ 4445 h 4446"/>
                  <a:gd name="T8" fmla="*/ 0 w 3017"/>
                  <a:gd name="T9" fmla="*/ 4445 h 4446"/>
                  <a:gd name="T10" fmla="*/ 0 w 3017"/>
                  <a:gd name="T11" fmla="*/ 0 h 4446"/>
                  <a:gd name="T12" fmla="*/ 2297 w 3017"/>
                  <a:gd name="T13" fmla="*/ 0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17" h="4446">
                    <a:moveTo>
                      <a:pt x="2297" y="0"/>
                    </a:moveTo>
                    <a:lnTo>
                      <a:pt x="3016" y="603"/>
                    </a:lnTo>
                    <a:lnTo>
                      <a:pt x="3016" y="3831"/>
                    </a:lnTo>
                    <a:lnTo>
                      <a:pt x="2297" y="4445"/>
                    </a:lnTo>
                    <a:lnTo>
                      <a:pt x="0" y="4445"/>
                    </a:lnTo>
                    <a:lnTo>
                      <a:pt x="0" y="0"/>
                    </a:lnTo>
                    <a:lnTo>
                      <a:pt x="2297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3" name="Freeform 11"/>
              <p:cNvSpPr>
                <a:spLocks noChangeArrowheads="1"/>
              </p:cNvSpPr>
              <p:nvPr/>
            </p:nvSpPr>
            <p:spPr bwMode="auto">
              <a:xfrm>
                <a:off x="1676" y="2145"/>
                <a:ext cx="286" cy="1008"/>
              </a:xfrm>
              <a:custGeom>
                <a:avLst/>
                <a:gdLst>
                  <a:gd name="T0" fmla="*/ 1260 w 1261"/>
                  <a:gd name="T1" fmla="*/ 0 h 4446"/>
                  <a:gd name="T2" fmla="*/ 1260 w 1261"/>
                  <a:gd name="T3" fmla="*/ 4445 h 4446"/>
                  <a:gd name="T4" fmla="*/ 1260 w 1261"/>
                  <a:gd name="T5" fmla="*/ 0 h 4446"/>
                  <a:gd name="T6" fmla="*/ 345 w 1261"/>
                  <a:gd name="T7" fmla="*/ 402 h 4446"/>
                  <a:gd name="T8" fmla="*/ 0 w 1261"/>
                  <a:gd name="T9" fmla="*/ 402 h 4446"/>
                  <a:gd name="T10" fmla="*/ 0 w 1261"/>
                  <a:gd name="T11" fmla="*/ 576 h 4446"/>
                  <a:gd name="T12" fmla="*/ 345 w 1261"/>
                  <a:gd name="T13" fmla="*/ 576 h 4446"/>
                  <a:gd name="T14" fmla="*/ 345 w 1261"/>
                  <a:gd name="T15" fmla="*/ 402 h 4446"/>
                  <a:gd name="T16" fmla="*/ 345 w 1261"/>
                  <a:gd name="T17" fmla="*/ 402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1" h="4446">
                    <a:moveTo>
                      <a:pt x="1260" y="0"/>
                    </a:moveTo>
                    <a:lnTo>
                      <a:pt x="1260" y="4445"/>
                    </a:lnTo>
                    <a:lnTo>
                      <a:pt x="1260" y="0"/>
                    </a:lnTo>
                    <a:close/>
                    <a:moveTo>
                      <a:pt x="345" y="402"/>
                    </a:moveTo>
                    <a:lnTo>
                      <a:pt x="0" y="402"/>
                    </a:lnTo>
                    <a:lnTo>
                      <a:pt x="0" y="576"/>
                    </a:lnTo>
                    <a:lnTo>
                      <a:pt x="345" y="576"/>
                    </a:lnTo>
                    <a:lnTo>
                      <a:pt x="345" y="402"/>
                    </a:lnTo>
                    <a:lnTo>
                      <a:pt x="345" y="402"/>
                    </a:lnTo>
                    <a:close/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Freeform 12"/>
              <p:cNvSpPr>
                <a:spLocks noChangeArrowheads="1"/>
              </p:cNvSpPr>
              <p:nvPr/>
            </p:nvSpPr>
            <p:spPr bwMode="auto">
              <a:xfrm>
                <a:off x="1676" y="2317"/>
                <a:ext cx="78" cy="40"/>
              </a:xfrm>
              <a:custGeom>
                <a:avLst/>
                <a:gdLst>
                  <a:gd name="T0" fmla="*/ 345 w 346"/>
                  <a:gd name="T1" fmla="*/ 0 h 175"/>
                  <a:gd name="T2" fmla="*/ 0 w 346"/>
                  <a:gd name="T3" fmla="*/ 0 h 175"/>
                  <a:gd name="T4" fmla="*/ 0 w 346"/>
                  <a:gd name="T5" fmla="*/ 174 h 175"/>
                  <a:gd name="T6" fmla="*/ 345 w 346"/>
                  <a:gd name="T7" fmla="*/ 174 h 175"/>
                  <a:gd name="T8" fmla="*/ 345 w 346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5">
                    <a:moveTo>
                      <a:pt x="345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345" y="174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Freeform 13"/>
              <p:cNvSpPr>
                <a:spLocks noChangeArrowheads="1"/>
              </p:cNvSpPr>
              <p:nvPr/>
            </p:nvSpPr>
            <p:spPr bwMode="auto">
              <a:xfrm>
                <a:off x="1676" y="239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6" name="Freeform 14"/>
              <p:cNvSpPr>
                <a:spLocks noChangeArrowheads="1"/>
              </p:cNvSpPr>
              <p:nvPr/>
            </p:nvSpPr>
            <p:spPr bwMode="auto">
              <a:xfrm>
                <a:off x="1676" y="247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4" name="Group 15"/>
            <p:cNvGrpSpPr>
              <a:grpSpLocks/>
            </p:cNvGrpSpPr>
            <p:nvPr/>
          </p:nvGrpSpPr>
          <p:grpSpPr bwMode="auto">
            <a:xfrm>
              <a:off x="2692" y="2145"/>
              <a:ext cx="683" cy="1007"/>
              <a:chOff x="2692" y="2145"/>
              <a:chExt cx="683" cy="1007"/>
            </a:xfrm>
          </p:grpSpPr>
          <p:sp>
            <p:nvSpPr>
              <p:cNvPr id="47" name="Freeform 16"/>
              <p:cNvSpPr>
                <a:spLocks noChangeArrowheads="1"/>
              </p:cNvSpPr>
              <p:nvPr/>
            </p:nvSpPr>
            <p:spPr bwMode="auto">
              <a:xfrm>
                <a:off x="2692" y="2145"/>
                <a:ext cx="684" cy="1008"/>
              </a:xfrm>
              <a:custGeom>
                <a:avLst/>
                <a:gdLst>
                  <a:gd name="T0" fmla="*/ 2297 w 3017"/>
                  <a:gd name="T1" fmla="*/ 0 h 4446"/>
                  <a:gd name="T2" fmla="*/ 3016 w 3017"/>
                  <a:gd name="T3" fmla="*/ 603 h 4446"/>
                  <a:gd name="T4" fmla="*/ 3016 w 3017"/>
                  <a:gd name="T5" fmla="*/ 3831 h 4446"/>
                  <a:gd name="T6" fmla="*/ 2297 w 3017"/>
                  <a:gd name="T7" fmla="*/ 4445 h 4446"/>
                  <a:gd name="T8" fmla="*/ 0 w 3017"/>
                  <a:gd name="T9" fmla="*/ 4445 h 4446"/>
                  <a:gd name="T10" fmla="*/ 0 w 3017"/>
                  <a:gd name="T11" fmla="*/ 0 h 4446"/>
                  <a:gd name="T12" fmla="*/ 2297 w 3017"/>
                  <a:gd name="T13" fmla="*/ 0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17" h="4446">
                    <a:moveTo>
                      <a:pt x="2297" y="0"/>
                    </a:moveTo>
                    <a:lnTo>
                      <a:pt x="3016" y="603"/>
                    </a:lnTo>
                    <a:lnTo>
                      <a:pt x="3016" y="3831"/>
                    </a:lnTo>
                    <a:lnTo>
                      <a:pt x="2297" y="4445"/>
                    </a:lnTo>
                    <a:lnTo>
                      <a:pt x="0" y="4445"/>
                    </a:lnTo>
                    <a:lnTo>
                      <a:pt x="0" y="0"/>
                    </a:lnTo>
                    <a:lnTo>
                      <a:pt x="2297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8" name="Freeform 17"/>
              <p:cNvSpPr>
                <a:spLocks noChangeArrowheads="1"/>
              </p:cNvSpPr>
              <p:nvPr/>
            </p:nvSpPr>
            <p:spPr bwMode="auto">
              <a:xfrm>
                <a:off x="2924" y="2145"/>
                <a:ext cx="286" cy="1008"/>
              </a:xfrm>
              <a:custGeom>
                <a:avLst/>
                <a:gdLst>
                  <a:gd name="T0" fmla="*/ 1260 w 1261"/>
                  <a:gd name="T1" fmla="*/ 0 h 4446"/>
                  <a:gd name="T2" fmla="*/ 1260 w 1261"/>
                  <a:gd name="T3" fmla="*/ 4445 h 4446"/>
                  <a:gd name="T4" fmla="*/ 1260 w 1261"/>
                  <a:gd name="T5" fmla="*/ 0 h 4446"/>
                  <a:gd name="T6" fmla="*/ 345 w 1261"/>
                  <a:gd name="T7" fmla="*/ 402 h 4446"/>
                  <a:gd name="T8" fmla="*/ 0 w 1261"/>
                  <a:gd name="T9" fmla="*/ 402 h 4446"/>
                  <a:gd name="T10" fmla="*/ 0 w 1261"/>
                  <a:gd name="T11" fmla="*/ 576 h 4446"/>
                  <a:gd name="T12" fmla="*/ 345 w 1261"/>
                  <a:gd name="T13" fmla="*/ 576 h 4446"/>
                  <a:gd name="T14" fmla="*/ 345 w 1261"/>
                  <a:gd name="T15" fmla="*/ 402 h 4446"/>
                  <a:gd name="T16" fmla="*/ 345 w 1261"/>
                  <a:gd name="T17" fmla="*/ 402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1" h="4446">
                    <a:moveTo>
                      <a:pt x="1260" y="0"/>
                    </a:moveTo>
                    <a:lnTo>
                      <a:pt x="1260" y="4445"/>
                    </a:lnTo>
                    <a:lnTo>
                      <a:pt x="1260" y="0"/>
                    </a:lnTo>
                    <a:close/>
                    <a:moveTo>
                      <a:pt x="345" y="402"/>
                    </a:moveTo>
                    <a:lnTo>
                      <a:pt x="0" y="402"/>
                    </a:lnTo>
                    <a:lnTo>
                      <a:pt x="0" y="576"/>
                    </a:lnTo>
                    <a:lnTo>
                      <a:pt x="345" y="576"/>
                    </a:lnTo>
                    <a:lnTo>
                      <a:pt x="345" y="402"/>
                    </a:lnTo>
                    <a:lnTo>
                      <a:pt x="345" y="402"/>
                    </a:lnTo>
                    <a:close/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9" name="Freeform 18"/>
              <p:cNvSpPr>
                <a:spLocks noChangeArrowheads="1"/>
              </p:cNvSpPr>
              <p:nvPr/>
            </p:nvSpPr>
            <p:spPr bwMode="auto">
              <a:xfrm>
                <a:off x="2924" y="2318"/>
                <a:ext cx="78" cy="40"/>
              </a:xfrm>
              <a:custGeom>
                <a:avLst/>
                <a:gdLst>
                  <a:gd name="T0" fmla="*/ 345 w 346"/>
                  <a:gd name="T1" fmla="*/ 0 h 175"/>
                  <a:gd name="T2" fmla="*/ 0 w 346"/>
                  <a:gd name="T3" fmla="*/ 0 h 175"/>
                  <a:gd name="T4" fmla="*/ 0 w 346"/>
                  <a:gd name="T5" fmla="*/ 174 h 175"/>
                  <a:gd name="T6" fmla="*/ 345 w 346"/>
                  <a:gd name="T7" fmla="*/ 174 h 175"/>
                  <a:gd name="T8" fmla="*/ 345 w 346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5">
                    <a:moveTo>
                      <a:pt x="345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345" y="174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Freeform 19"/>
              <p:cNvSpPr>
                <a:spLocks noChangeArrowheads="1"/>
              </p:cNvSpPr>
              <p:nvPr/>
            </p:nvSpPr>
            <p:spPr bwMode="auto">
              <a:xfrm>
                <a:off x="2924" y="239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" name="Freeform 20"/>
              <p:cNvSpPr>
                <a:spLocks noChangeArrowheads="1"/>
              </p:cNvSpPr>
              <p:nvPr/>
            </p:nvSpPr>
            <p:spPr bwMode="auto">
              <a:xfrm>
                <a:off x="2924" y="247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35" name="Group 21"/>
            <p:cNvGrpSpPr>
              <a:grpSpLocks/>
            </p:cNvGrpSpPr>
            <p:nvPr/>
          </p:nvGrpSpPr>
          <p:grpSpPr bwMode="auto">
            <a:xfrm>
              <a:off x="3916" y="2146"/>
              <a:ext cx="683" cy="1007"/>
              <a:chOff x="3916" y="2146"/>
              <a:chExt cx="683" cy="1007"/>
            </a:xfrm>
          </p:grpSpPr>
          <p:sp>
            <p:nvSpPr>
              <p:cNvPr id="42" name="Freeform 22"/>
              <p:cNvSpPr>
                <a:spLocks noChangeArrowheads="1"/>
              </p:cNvSpPr>
              <p:nvPr/>
            </p:nvSpPr>
            <p:spPr bwMode="auto">
              <a:xfrm>
                <a:off x="3916" y="2146"/>
                <a:ext cx="684" cy="1008"/>
              </a:xfrm>
              <a:custGeom>
                <a:avLst/>
                <a:gdLst>
                  <a:gd name="T0" fmla="*/ 2297 w 3017"/>
                  <a:gd name="T1" fmla="*/ 0 h 4446"/>
                  <a:gd name="T2" fmla="*/ 3016 w 3017"/>
                  <a:gd name="T3" fmla="*/ 603 h 4446"/>
                  <a:gd name="T4" fmla="*/ 3016 w 3017"/>
                  <a:gd name="T5" fmla="*/ 3831 h 4446"/>
                  <a:gd name="T6" fmla="*/ 2297 w 3017"/>
                  <a:gd name="T7" fmla="*/ 4445 h 4446"/>
                  <a:gd name="T8" fmla="*/ 0 w 3017"/>
                  <a:gd name="T9" fmla="*/ 4445 h 4446"/>
                  <a:gd name="T10" fmla="*/ 0 w 3017"/>
                  <a:gd name="T11" fmla="*/ 0 h 4446"/>
                  <a:gd name="T12" fmla="*/ 2297 w 3017"/>
                  <a:gd name="T13" fmla="*/ 0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17" h="4446">
                    <a:moveTo>
                      <a:pt x="2297" y="0"/>
                    </a:moveTo>
                    <a:lnTo>
                      <a:pt x="3016" y="603"/>
                    </a:lnTo>
                    <a:lnTo>
                      <a:pt x="3016" y="3831"/>
                    </a:lnTo>
                    <a:lnTo>
                      <a:pt x="2297" y="4445"/>
                    </a:lnTo>
                    <a:lnTo>
                      <a:pt x="0" y="4445"/>
                    </a:lnTo>
                    <a:lnTo>
                      <a:pt x="0" y="0"/>
                    </a:lnTo>
                    <a:lnTo>
                      <a:pt x="2297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Freeform 23"/>
              <p:cNvSpPr>
                <a:spLocks noChangeArrowheads="1"/>
              </p:cNvSpPr>
              <p:nvPr/>
            </p:nvSpPr>
            <p:spPr bwMode="auto">
              <a:xfrm>
                <a:off x="4148" y="2146"/>
                <a:ext cx="286" cy="1008"/>
              </a:xfrm>
              <a:custGeom>
                <a:avLst/>
                <a:gdLst>
                  <a:gd name="T0" fmla="*/ 1260 w 1261"/>
                  <a:gd name="T1" fmla="*/ 0 h 4446"/>
                  <a:gd name="T2" fmla="*/ 1260 w 1261"/>
                  <a:gd name="T3" fmla="*/ 4445 h 4446"/>
                  <a:gd name="T4" fmla="*/ 1260 w 1261"/>
                  <a:gd name="T5" fmla="*/ 0 h 4446"/>
                  <a:gd name="T6" fmla="*/ 345 w 1261"/>
                  <a:gd name="T7" fmla="*/ 402 h 4446"/>
                  <a:gd name="T8" fmla="*/ 0 w 1261"/>
                  <a:gd name="T9" fmla="*/ 402 h 4446"/>
                  <a:gd name="T10" fmla="*/ 0 w 1261"/>
                  <a:gd name="T11" fmla="*/ 576 h 4446"/>
                  <a:gd name="T12" fmla="*/ 345 w 1261"/>
                  <a:gd name="T13" fmla="*/ 576 h 4446"/>
                  <a:gd name="T14" fmla="*/ 345 w 1261"/>
                  <a:gd name="T15" fmla="*/ 402 h 4446"/>
                  <a:gd name="T16" fmla="*/ 345 w 1261"/>
                  <a:gd name="T17" fmla="*/ 402 h 4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1" h="4446">
                    <a:moveTo>
                      <a:pt x="1260" y="0"/>
                    </a:moveTo>
                    <a:lnTo>
                      <a:pt x="1260" y="4445"/>
                    </a:lnTo>
                    <a:lnTo>
                      <a:pt x="1260" y="0"/>
                    </a:lnTo>
                    <a:close/>
                    <a:moveTo>
                      <a:pt x="345" y="402"/>
                    </a:moveTo>
                    <a:lnTo>
                      <a:pt x="0" y="402"/>
                    </a:lnTo>
                    <a:lnTo>
                      <a:pt x="0" y="576"/>
                    </a:lnTo>
                    <a:lnTo>
                      <a:pt x="345" y="576"/>
                    </a:lnTo>
                    <a:lnTo>
                      <a:pt x="345" y="402"/>
                    </a:lnTo>
                    <a:lnTo>
                      <a:pt x="345" y="402"/>
                    </a:lnTo>
                    <a:close/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Freeform 24"/>
              <p:cNvSpPr>
                <a:spLocks noChangeArrowheads="1"/>
              </p:cNvSpPr>
              <p:nvPr/>
            </p:nvSpPr>
            <p:spPr bwMode="auto">
              <a:xfrm>
                <a:off x="4148" y="2318"/>
                <a:ext cx="78" cy="40"/>
              </a:xfrm>
              <a:custGeom>
                <a:avLst/>
                <a:gdLst>
                  <a:gd name="T0" fmla="*/ 345 w 346"/>
                  <a:gd name="T1" fmla="*/ 0 h 175"/>
                  <a:gd name="T2" fmla="*/ 0 w 346"/>
                  <a:gd name="T3" fmla="*/ 0 h 175"/>
                  <a:gd name="T4" fmla="*/ 0 w 346"/>
                  <a:gd name="T5" fmla="*/ 174 h 175"/>
                  <a:gd name="T6" fmla="*/ 345 w 346"/>
                  <a:gd name="T7" fmla="*/ 174 h 175"/>
                  <a:gd name="T8" fmla="*/ 345 w 346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5">
                    <a:moveTo>
                      <a:pt x="345" y="0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345" y="174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Freeform 25"/>
              <p:cNvSpPr>
                <a:spLocks noChangeArrowheads="1"/>
              </p:cNvSpPr>
              <p:nvPr/>
            </p:nvSpPr>
            <p:spPr bwMode="auto">
              <a:xfrm>
                <a:off x="4148" y="239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Freeform 26"/>
              <p:cNvSpPr>
                <a:spLocks noChangeArrowheads="1"/>
              </p:cNvSpPr>
              <p:nvPr/>
            </p:nvSpPr>
            <p:spPr bwMode="auto">
              <a:xfrm>
                <a:off x="4148" y="2478"/>
                <a:ext cx="78" cy="39"/>
              </a:xfrm>
              <a:custGeom>
                <a:avLst/>
                <a:gdLst>
                  <a:gd name="T0" fmla="*/ 345 w 346"/>
                  <a:gd name="T1" fmla="*/ 0 h 174"/>
                  <a:gd name="T2" fmla="*/ 0 w 346"/>
                  <a:gd name="T3" fmla="*/ 0 h 174"/>
                  <a:gd name="T4" fmla="*/ 0 w 346"/>
                  <a:gd name="T5" fmla="*/ 173 h 174"/>
                  <a:gd name="T6" fmla="*/ 345 w 346"/>
                  <a:gd name="T7" fmla="*/ 173 h 174"/>
                  <a:gd name="T8" fmla="*/ 345 w 346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74">
                    <a:moveTo>
                      <a:pt x="345" y="0"/>
                    </a:moveTo>
                    <a:lnTo>
                      <a:pt x="0" y="0"/>
                    </a:lnTo>
                    <a:lnTo>
                      <a:pt x="0" y="173"/>
                    </a:lnTo>
                    <a:lnTo>
                      <a:pt x="345" y="173"/>
                    </a:lnTo>
                    <a:lnTo>
                      <a:pt x="345" y="0"/>
                    </a:lnTo>
                  </a:path>
                </a:pathLst>
              </a:custGeom>
              <a:solidFill>
                <a:srgbClr val="6666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endParaRPr lang="en-US"/>
              </a:p>
            </p:txBody>
          </p:sp>
        </p:grpSp>
        <p:cxnSp>
          <p:nvCxnSpPr>
            <p:cNvPr id="37" name="AutoShape 28"/>
            <p:cNvCxnSpPr>
              <a:cxnSpLocks noChangeShapeType="1"/>
            </p:cNvCxnSpPr>
            <p:nvPr/>
          </p:nvCxnSpPr>
          <p:spPr bwMode="auto">
            <a:xfrm>
              <a:off x="4600" y="2650"/>
              <a:ext cx="590" cy="222"/>
            </a:xfrm>
            <a:prstGeom prst="straightConnector1">
              <a:avLst/>
            </a:prstGeom>
            <a:noFill/>
            <a:ln w="3672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8" name="AutoShape 29"/>
            <p:cNvCxnSpPr>
              <a:cxnSpLocks noChangeShapeType="1"/>
            </p:cNvCxnSpPr>
            <p:nvPr/>
          </p:nvCxnSpPr>
          <p:spPr bwMode="auto">
            <a:xfrm flipH="1">
              <a:off x="830" y="2649"/>
              <a:ext cx="614" cy="118"/>
            </a:xfrm>
            <a:prstGeom prst="straightConnector1">
              <a:avLst/>
            </a:prstGeom>
            <a:noFill/>
            <a:ln w="3672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9" name="Text Box 30"/>
            <p:cNvSpPr txBox="1">
              <a:spLocks noChangeArrowheads="1"/>
            </p:cNvSpPr>
            <p:nvPr/>
          </p:nvSpPr>
          <p:spPr bwMode="auto">
            <a:xfrm>
              <a:off x="298" y="2571"/>
              <a:ext cx="787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14338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828675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244600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658938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1161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5733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0305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4877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App 1</a:t>
              </a:r>
              <a:b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</a:b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updates</a:t>
              </a:r>
              <a:b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</a:b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here only</a:t>
              </a:r>
            </a:p>
          </p:txBody>
        </p:sp>
        <p:sp>
          <p:nvSpPr>
            <p:cNvPr id="40" name="Text Box 31"/>
            <p:cNvSpPr txBox="1">
              <a:spLocks noChangeArrowheads="1"/>
            </p:cNvSpPr>
            <p:nvPr/>
          </p:nvSpPr>
          <p:spPr bwMode="auto">
            <a:xfrm>
              <a:off x="5252" y="2668"/>
              <a:ext cx="787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14338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828675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244600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658938" defTabSz="828675"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1161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5733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0305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4877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App 2</a:t>
              </a:r>
              <a:b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</a:b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updates</a:t>
              </a:r>
              <a:b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</a:b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here only</a:t>
              </a:r>
            </a:p>
          </p:txBody>
        </p:sp>
        <p:sp>
          <p:nvSpPr>
            <p:cNvPr id="41" name="Text Box 32"/>
            <p:cNvSpPr txBox="1">
              <a:spLocks noChangeArrowheads="1"/>
            </p:cNvSpPr>
            <p:nvPr/>
          </p:nvSpPr>
          <p:spPr bwMode="auto">
            <a:xfrm>
              <a:off x="2384" y="3191"/>
              <a:ext cx="137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828675"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14338" defTabSz="828675"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828675" defTabSz="828675"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244600" defTabSz="828675"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658938" defTabSz="828675"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1161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5733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0305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487738" defTabSz="8286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57225" algn="l"/>
                  <a:tab pos="1312863" algn="l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>
                <a:buClr>
                  <a:srgbClr val="000000"/>
                </a:buClr>
                <a:buSzPct val="45000"/>
                <a:buFont typeface="StarSymbol" charset="0"/>
                <a:buNone/>
              </a:pPr>
              <a:r>
                <a:rPr lang="en-GB" sz="2200" dirty="0">
                  <a:solidFill>
                    <a:srgbClr val="000000"/>
                  </a:solidFill>
                  <a:latin typeface="Barmeno ExtraBold" panose="020B0500000000000000" pitchFamily="34" charset="0"/>
                </a:rPr>
                <a:t>Multiple replicas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48B878-7BF2-46B4-8250-9F93D30DA493}"/>
              </a:ext>
            </a:extLst>
          </p:cNvPr>
          <p:cNvGrpSpPr/>
          <p:nvPr/>
        </p:nvGrpSpPr>
        <p:grpSpPr>
          <a:xfrm>
            <a:off x="2057400" y="5553817"/>
            <a:ext cx="1066800" cy="914400"/>
            <a:chOff x="1066800" y="5715000"/>
            <a:chExt cx="1066800" cy="914400"/>
          </a:xfrm>
        </p:grpSpPr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008DA0FB-7C4D-4563-BA52-E7760F002B70}"/>
                </a:ext>
              </a:extLst>
            </p:cNvPr>
            <p:cNvSpPr/>
            <p:nvPr/>
          </p:nvSpPr>
          <p:spPr>
            <a:xfrm>
              <a:off x="1066800" y="57150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Magnetic Disk 67">
              <a:extLst>
                <a:ext uri="{FF2B5EF4-FFF2-40B4-BE49-F238E27FC236}">
                  <a16:creationId xmlns:a16="http://schemas.microsoft.com/office/drawing/2014/main" id="{5CFDF657-5075-47AF-843D-5890F17914D1}"/>
                </a:ext>
              </a:extLst>
            </p:cNvPr>
            <p:cNvSpPr/>
            <p:nvPr/>
          </p:nvSpPr>
          <p:spPr>
            <a:xfrm>
              <a:off x="1219200" y="58674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Magnetic Disk 68">
              <a:extLst>
                <a:ext uri="{FF2B5EF4-FFF2-40B4-BE49-F238E27FC236}">
                  <a16:creationId xmlns:a16="http://schemas.microsoft.com/office/drawing/2014/main" id="{A19BBE79-461D-4F4C-9AB1-0E8FCB07A56F}"/>
                </a:ext>
              </a:extLst>
            </p:cNvPr>
            <p:cNvSpPr/>
            <p:nvPr/>
          </p:nvSpPr>
          <p:spPr>
            <a:xfrm>
              <a:off x="1371600" y="60198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Magnetic Disk 69">
              <a:extLst>
                <a:ext uri="{FF2B5EF4-FFF2-40B4-BE49-F238E27FC236}">
                  <a16:creationId xmlns:a16="http://schemas.microsoft.com/office/drawing/2014/main" id="{DB9EF4C5-548C-48BD-AD02-43D21D9BE338}"/>
                </a:ext>
              </a:extLst>
            </p:cNvPr>
            <p:cNvSpPr/>
            <p:nvPr/>
          </p:nvSpPr>
          <p:spPr>
            <a:xfrm>
              <a:off x="1524000" y="61722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A8AED22-96B9-414F-9669-AE09B269C225}"/>
              </a:ext>
            </a:extLst>
          </p:cNvPr>
          <p:cNvGrpSpPr/>
          <p:nvPr/>
        </p:nvGrpSpPr>
        <p:grpSpPr>
          <a:xfrm>
            <a:off x="3886200" y="5562600"/>
            <a:ext cx="1066800" cy="914400"/>
            <a:chOff x="1066800" y="5715000"/>
            <a:chExt cx="1066800" cy="914400"/>
          </a:xfrm>
        </p:grpSpPr>
        <p:sp>
          <p:nvSpPr>
            <p:cNvPr id="63" name="Flowchart: Magnetic Disk 62">
              <a:extLst>
                <a:ext uri="{FF2B5EF4-FFF2-40B4-BE49-F238E27FC236}">
                  <a16:creationId xmlns:a16="http://schemas.microsoft.com/office/drawing/2014/main" id="{5EE49FFB-E30E-4AB5-83AE-F07FAF708FC1}"/>
                </a:ext>
              </a:extLst>
            </p:cNvPr>
            <p:cNvSpPr/>
            <p:nvPr/>
          </p:nvSpPr>
          <p:spPr>
            <a:xfrm>
              <a:off x="1066800" y="57150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Magnetic Disk 63">
              <a:extLst>
                <a:ext uri="{FF2B5EF4-FFF2-40B4-BE49-F238E27FC236}">
                  <a16:creationId xmlns:a16="http://schemas.microsoft.com/office/drawing/2014/main" id="{EEB3D89B-1F62-4025-A0B3-16CF0447B17C}"/>
                </a:ext>
              </a:extLst>
            </p:cNvPr>
            <p:cNvSpPr/>
            <p:nvPr/>
          </p:nvSpPr>
          <p:spPr>
            <a:xfrm>
              <a:off x="1219200" y="58674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Magnetic Disk 64">
              <a:extLst>
                <a:ext uri="{FF2B5EF4-FFF2-40B4-BE49-F238E27FC236}">
                  <a16:creationId xmlns:a16="http://schemas.microsoft.com/office/drawing/2014/main" id="{482026AD-687E-43F6-A628-417D0758FE49}"/>
                </a:ext>
              </a:extLst>
            </p:cNvPr>
            <p:cNvSpPr/>
            <p:nvPr/>
          </p:nvSpPr>
          <p:spPr>
            <a:xfrm>
              <a:off x="1371600" y="60198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Magnetic Disk 65">
              <a:extLst>
                <a:ext uri="{FF2B5EF4-FFF2-40B4-BE49-F238E27FC236}">
                  <a16:creationId xmlns:a16="http://schemas.microsoft.com/office/drawing/2014/main" id="{65C567B1-7A0D-4AA7-B382-05C561461218}"/>
                </a:ext>
              </a:extLst>
            </p:cNvPr>
            <p:cNvSpPr/>
            <p:nvPr/>
          </p:nvSpPr>
          <p:spPr>
            <a:xfrm>
              <a:off x="1524000" y="61722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FA1B413-E9F2-45FC-80EA-BCA25A1106DE}"/>
              </a:ext>
            </a:extLst>
          </p:cNvPr>
          <p:cNvGrpSpPr/>
          <p:nvPr/>
        </p:nvGrpSpPr>
        <p:grpSpPr>
          <a:xfrm>
            <a:off x="5715000" y="5555257"/>
            <a:ext cx="1066800" cy="914400"/>
            <a:chOff x="1066800" y="5715000"/>
            <a:chExt cx="1066800" cy="914400"/>
          </a:xfrm>
        </p:grpSpPr>
        <p:sp>
          <p:nvSpPr>
            <p:cNvPr id="59" name="Flowchart: Magnetic Disk 58">
              <a:extLst>
                <a:ext uri="{FF2B5EF4-FFF2-40B4-BE49-F238E27FC236}">
                  <a16:creationId xmlns:a16="http://schemas.microsoft.com/office/drawing/2014/main" id="{867C219F-3A42-4F38-9C7C-31434A6C73E5}"/>
                </a:ext>
              </a:extLst>
            </p:cNvPr>
            <p:cNvSpPr/>
            <p:nvPr/>
          </p:nvSpPr>
          <p:spPr>
            <a:xfrm>
              <a:off x="1066800" y="57150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lowchart: Magnetic Disk 59">
              <a:extLst>
                <a:ext uri="{FF2B5EF4-FFF2-40B4-BE49-F238E27FC236}">
                  <a16:creationId xmlns:a16="http://schemas.microsoft.com/office/drawing/2014/main" id="{2DB76696-1F50-4E38-8A4B-A2F7E54B13CF}"/>
                </a:ext>
              </a:extLst>
            </p:cNvPr>
            <p:cNvSpPr/>
            <p:nvPr/>
          </p:nvSpPr>
          <p:spPr>
            <a:xfrm>
              <a:off x="1219200" y="58674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lowchart: Magnetic Disk 60">
              <a:extLst>
                <a:ext uri="{FF2B5EF4-FFF2-40B4-BE49-F238E27FC236}">
                  <a16:creationId xmlns:a16="http://schemas.microsoft.com/office/drawing/2014/main" id="{BA86643A-D4B5-4A89-B01A-BE772449B06C}"/>
                </a:ext>
              </a:extLst>
            </p:cNvPr>
            <p:cNvSpPr/>
            <p:nvPr/>
          </p:nvSpPr>
          <p:spPr>
            <a:xfrm>
              <a:off x="1371600" y="60198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Magnetic Disk 61">
              <a:extLst>
                <a:ext uri="{FF2B5EF4-FFF2-40B4-BE49-F238E27FC236}">
                  <a16:creationId xmlns:a16="http://schemas.microsoft.com/office/drawing/2014/main" id="{C2D8F4B6-997F-45A3-9659-774D1D285010}"/>
                </a:ext>
              </a:extLst>
            </p:cNvPr>
            <p:cNvSpPr/>
            <p:nvPr/>
          </p:nvSpPr>
          <p:spPr>
            <a:xfrm>
              <a:off x="1524000" y="6172200"/>
              <a:ext cx="609600" cy="457200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 Box 32">
            <a:extLst>
              <a:ext uri="{FF2B5EF4-FFF2-40B4-BE49-F238E27FC236}">
                <a16:creationId xmlns:a16="http://schemas.microsoft.com/office/drawing/2014/main" id="{5B6B4BE8-A309-41D6-A5E7-6F428BB2F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05" y="6392017"/>
            <a:ext cx="255839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828675"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14338" defTabSz="828675"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828675" defTabSz="828675"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244600" defTabSz="828675"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658938" defTabSz="828675"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16138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573338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030538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487738" defTabSz="828675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800" dirty="0">
                <a:solidFill>
                  <a:srgbClr val="006600"/>
                </a:solidFill>
                <a:latin typeface="Barmeno ExtraBold" panose="020B0500000000000000" pitchFamily="34" charset="0"/>
              </a:rPr>
              <a:t>Shared Nothing  </a:t>
            </a:r>
          </a:p>
        </p:txBody>
      </p:sp>
    </p:spTree>
    <p:extLst>
      <p:ext uri="{BB962C8B-B14F-4D97-AF65-F5344CB8AC3E}">
        <p14:creationId xmlns:p14="http://schemas.microsoft.com/office/powerpoint/2010/main" val="615365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ACCA-94E5-48B1-9CC0-D8C592D6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0184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19845-F62D-4BD7-8329-44E1CD852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2580"/>
            <a:ext cx="8229600" cy="496582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Parallel Computation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Huge topic in CS, encompassing Hardware, Software, compilers, algorithms, etc.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How can parallelism be applied to different workloads?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inherent parallelism (e.g., </a:t>
            </a:r>
            <a:r>
              <a:rPr lang="en-US" dirty="0">
                <a:solidFill>
                  <a:srgbClr val="C00000"/>
                </a:solidFill>
              </a:rPr>
              <a:t>transaction processing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parallel algorithms (e.g., “Divide &amp; Conquer”, SIMD)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Built into the SQL Query Optimizer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serial algorithms that (so far) resist parallelism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What are some of the key </a:t>
            </a:r>
            <a:r>
              <a:rPr lang="en-US" dirty="0">
                <a:solidFill>
                  <a:srgbClr val="C00000"/>
                </a:solidFill>
              </a:rPr>
              <a:t>performance limitations</a:t>
            </a:r>
            <a:r>
              <a:rPr lang="en-US" dirty="0"/>
              <a:t> parallel computing encounters?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741D7-B280-4FDE-8A18-DE2BED8D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6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ACCA-94E5-48B1-9CC0-D8C592D6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1" y="228600"/>
            <a:ext cx="828471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SIMD : Single Instruction/Multiple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19845-F62D-4BD7-8329-44E1CD852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6015697" cy="4064240"/>
          </a:xfrm>
        </p:spPr>
        <p:txBody>
          <a:bodyPr>
            <a:normAutofit/>
          </a:bodyPr>
          <a:lstStyle/>
          <a:p>
            <a:r>
              <a:rPr lang="en-US" dirty="0"/>
              <a:t>Explicit parallelism </a:t>
            </a:r>
          </a:p>
          <a:p>
            <a:pPr lvl="1"/>
            <a:r>
              <a:rPr lang="en-US" dirty="0"/>
              <a:t>Fork : Join</a:t>
            </a:r>
          </a:p>
          <a:p>
            <a:endParaRPr lang="en-US" dirty="0"/>
          </a:p>
          <a:p>
            <a:r>
              <a:rPr lang="en-US" dirty="0"/>
              <a:t>“Divide and Conquer” pattern </a:t>
            </a:r>
          </a:p>
          <a:p>
            <a:pPr lvl="1"/>
            <a:r>
              <a:rPr lang="en-US" dirty="0"/>
              <a:t>e.g., parallel Search </a:t>
            </a:r>
          </a:p>
          <a:p>
            <a:pPr lvl="2"/>
            <a:r>
              <a:rPr lang="en-US" dirty="0"/>
              <a:t>Danny Hillis’s Connection Machine demonstration</a:t>
            </a:r>
          </a:p>
          <a:p>
            <a:pPr lvl="2"/>
            <a:r>
              <a:rPr lang="en-US" dirty="0"/>
              <a:t>Massively Parallel Processors (MPPs)</a:t>
            </a:r>
          </a:p>
          <a:p>
            <a:pPr lvl="1"/>
            <a:r>
              <a:rPr lang="en-US" dirty="0"/>
              <a:t> MapReduce (see </a:t>
            </a:r>
            <a:r>
              <a:rPr lang="en-US" dirty="0">
                <a:hlinkClick r:id="rId2"/>
              </a:rPr>
              <a:t>Hadoop</a:t>
            </a:r>
            <a:r>
              <a:rPr lang="en-US" dirty="0"/>
              <a:t>, Spark)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61428-232B-4D6C-985C-66585C1E9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048000"/>
            <a:ext cx="2686706" cy="2606205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7E3F0DE-2854-481F-8391-E1633D516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8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0C2831-F601-4751-98A7-CB591443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60" y="1249702"/>
            <a:ext cx="6358947" cy="4714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2DEEE-640D-4521-957C-F474AFE6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8" y="1313041"/>
            <a:ext cx="2307102" cy="1084621"/>
          </a:xfrm>
        </p:spPr>
        <p:txBody>
          <a:bodyPr>
            <a:normAutofit/>
          </a:bodyPr>
          <a:lstStyle/>
          <a:p>
            <a:r>
              <a:rPr lang="en-US" sz="2700" dirty="0"/>
              <a:t>Gunther’s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A72EEA-FEBA-49F4-ADAF-181FB722F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8398" y="4778972"/>
                <a:ext cx="3270739" cy="422032"/>
              </a:xfr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>
                <a:normAutofit fontScale="47500" lnSpcReduction="20000"/>
              </a:bodyPr>
              <a:lstStyle/>
              <a:p>
                <a:pPr marL="30861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 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75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75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75" b="1" dirty="0">
                  <a:solidFill>
                    <a:schemeClr val="tx1"/>
                  </a:solidFill>
                </a:endParaRPr>
              </a:p>
              <a:p>
                <a:pPr marL="308610" lvl="1" indent="0">
                  <a:buNone/>
                </a:pPr>
                <a:r>
                  <a:rPr lang="en-US" sz="1800" dirty="0"/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A72EEA-FEBA-49F4-ADAF-181FB722F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8398" y="4778972"/>
                <a:ext cx="3270739" cy="4220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DA6150F-59BC-4B9B-A30A-3BBF1895F669}"/>
              </a:ext>
            </a:extLst>
          </p:cNvPr>
          <p:cNvSpPr txBox="1"/>
          <p:nvPr/>
        </p:nvSpPr>
        <p:spPr>
          <a:xfrm>
            <a:off x="247593" y="4704714"/>
            <a:ext cx="2142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armeno ExtraBold" panose="020B0500000000000000" pitchFamily="34" charset="0"/>
              </a:rPr>
              <a:t>Model Parameters:</a:t>
            </a:r>
          </a:p>
          <a:p>
            <a:endParaRPr lang="en-US" sz="1800" dirty="0">
              <a:latin typeface="Barmeno ExtraBold" panose="020B0500000000000000" pitchFamily="34" charset="0"/>
            </a:endParaRPr>
          </a:p>
          <a:p>
            <a:r>
              <a:rPr lang="en-US" sz="1800" dirty="0">
                <a:latin typeface="Barmeno ExtraBold" panose="020B0500000000000000" pitchFamily="34" charset="0"/>
              </a:rPr>
              <a:t>serial portion = 10%</a:t>
            </a:r>
          </a:p>
          <a:p>
            <a:r>
              <a:rPr lang="en-US" sz="1800" dirty="0">
                <a:latin typeface="Barmeno ExtraBold" panose="020B0500000000000000" pitchFamily="34" charset="0"/>
              </a:rPr>
              <a:t>K = 0.001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408D63-1E7C-4B0B-89D0-A58D2B570E8E}"/>
              </a:ext>
            </a:extLst>
          </p:cNvPr>
          <p:cNvSpPr txBox="1">
            <a:spLocks/>
          </p:cNvSpPr>
          <p:nvPr/>
        </p:nvSpPr>
        <p:spPr bwMode="auto">
          <a:xfrm>
            <a:off x="533400" y="323911"/>
            <a:ext cx="8049651" cy="81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ea typeface="ＭＳ Ｐゴシック" charset="-128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en-US" sz="3200" kern="0"/>
              <a:t>The Limits of Parallel Programming</a:t>
            </a:r>
            <a:endParaRPr lang="en-US" sz="3200" kern="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FCE95-5577-4B41-BF5A-8FE8EC74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C8C602-96B0-457C-A704-287D2E84E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219" y="1516234"/>
            <a:ext cx="3235357" cy="4011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2DEEE-640D-4521-957C-F474AFE6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23911"/>
            <a:ext cx="8049651" cy="819089"/>
          </a:xfrm>
        </p:spPr>
        <p:txBody>
          <a:bodyPr>
            <a:normAutofit/>
          </a:bodyPr>
          <a:lstStyle/>
          <a:p>
            <a:r>
              <a:rPr lang="en-US" sz="3200" dirty="0"/>
              <a:t>The Limits of Parallel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A72EEA-FEBA-49F4-ADAF-181FB722F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775" y="1516234"/>
                <a:ext cx="4964348" cy="450019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Gunther’s Law</a:t>
                </a:r>
              </a:p>
              <a:p>
                <a:pPr lvl="1"/>
                <a:r>
                  <a:rPr lang="en-US" sz="1800" i="1" cap="small" dirty="0">
                    <a:solidFill>
                      <a:schemeClr val="tx1"/>
                    </a:solidFill>
                  </a:rPr>
                  <a:t>K</a:t>
                </a:r>
                <a:r>
                  <a:rPr lang="en-US" sz="1800" dirty="0"/>
                  <a:t>, represents </a:t>
                </a:r>
                <a:r>
                  <a:rPr lang="en-US" sz="1800" i="1" dirty="0">
                    <a:solidFill>
                      <a:srgbClr val="C00000"/>
                    </a:solidFill>
                  </a:rPr>
                  <a:t>coherency</a:t>
                </a:r>
                <a:r>
                  <a:rPr lang="en-US" sz="1800" dirty="0"/>
                  <a:t> delays</a:t>
                </a:r>
              </a:p>
              <a:p>
                <a:pPr lvl="1"/>
                <a:endParaRPr lang="en-US" sz="1800" dirty="0"/>
              </a:p>
              <a:p>
                <a:pPr marL="30861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308610" lvl="1" indent="0">
                  <a:buNone/>
                </a:pPr>
                <a:r>
                  <a:rPr lang="en-US" sz="1800" dirty="0"/>
                  <a:t>  </a:t>
                </a:r>
              </a:p>
              <a:p>
                <a:pPr lvl="1"/>
                <a:r>
                  <a:rPr lang="en-US" sz="1800" dirty="0"/>
                  <a:t>queueing delays associated with accessing </a:t>
                </a:r>
                <a:r>
                  <a:rPr lang="en-US" sz="1800" dirty="0">
                    <a:solidFill>
                      <a:srgbClr val="C00000"/>
                    </a:solidFill>
                  </a:rPr>
                  <a:t>critical sections</a:t>
                </a:r>
              </a:p>
              <a:p>
                <a:pPr lvl="1"/>
                <a:r>
                  <a:rPr lang="en-US" sz="1800" dirty="0"/>
                  <a:t>slowdown in hardware execution due to  cache coherence delays</a:t>
                </a:r>
              </a:p>
              <a:p>
                <a:pPr lvl="1"/>
                <a:r>
                  <a:rPr lang="en-US" sz="1800" dirty="0"/>
                  <a:t>overheads (spinning up additional threads, Fork, Join methods, etc.)</a:t>
                </a:r>
              </a:p>
              <a:p>
                <a:pPr lvl="1"/>
                <a:r>
                  <a:rPr lang="en-US" sz="1800" dirty="0"/>
                  <a:t>communication delays in MapReduce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A72EEA-FEBA-49F4-ADAF-181FB722F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775" y="1516234"/>
                <a:ext cx="4964348" cy="4500197"/>
              </a:xfrm>
              <a:blipFill>
                <a:blip r:embed="rId3"/>
                <a:stretch>
                  <a:fillRect l="-1966" t="-1355" r="-1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Up-Down 3">
            <a:extLst>
              <a:ext uri="{FF2B5EF4-FFF2-40B4-BE49-F238E27FC236}">
                <a16:creationId xmlns:a16="http://schemas.microsoft.com/office/drawing/2014/main" id="{47D25210-3D6E-4D13-9366-77AC0A71D7F9}"/>
              </a:ext>
            </a:extLst>
          </p:cNvPr>
          <p:cNvSpPr/>
          <p:nvPr/>
        </p:nvSpPr>
        <p:spPr>
          <a:xfrm>
            <a:off x="8583051" y="2740562"/>
            <a:ext cx="408174" cy="145600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solidFill>
                  <a:schemeClr val="tx1"/>
                </a:solidFill>
              </a:rPr>
              <a:t>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0DB4ED-F292-4162-9606-40506E8FF07F}"/>
              </a:ext>
            </a:extLst>
          </p:cNvPr>
          <p:cNvGrpSpPr/>
          <p:nvPr/>
        </p:nvGrpSpPr>
        <p:grpSpPr>
          <a:xfrm>
            <a:off x="8264101" y="4215032"/>
            <a:ext cx="727124" cy="1313044"/>
            <a:chOff x="11018801" y="4477042"/>
            <a:chExt cx="969499" cy="1750725"/>
          </a:xfrm>
        </p:grpSpPr>
        <p:sp>
          <p:nvSpPr>
            <p:cNvPr id="7" name="Arrow: Up-Down 6">
              <a:extLst>
                <a:ext uri="{FF2B5EF4-FFF2-40B4-BE49-F238E27FC236}">
                  <a16:creationId xmlns:a16="http://schemas.microsoft.com/office/drawing/2014/main" id="{93F5624E-0C0A-4CBE-B3CF-4BC82D2A6DA4}"/>
                </a:ext>
              </a:extLst>
            </p:cNvPr>
            <p:cNvSpPr/>
            <p:nvPr/>
          </p:nvSpPr>
          <p:spPr>
            <a:xfrm>
              <a:off x="11444068" y="4477042"/>
              <a:ext cx="544232" cy="1750725"/>
            </a:xfrm>
            <a:prstGeom prst="up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F0AC42-18AF-40D1-82C8-2289E6533877}"/>
                </a:ext>
              </a:extLst>
            </p:cNvPr>
            <p:cNvSpPr txBox="1"/>
            <p:nvPr/>
          </p:nvSpPr>
          <p:spPr>
            <a:xfrm>
              <a:off x="11018801" y="5152349"/>
              <a:ext cx="6963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/>
                <a:t>1-p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306C8B-4E7E-40BE-9B90-41B2DB4DA3C8}"/>
              </a:ext>
            </a:extLst>
          </p:cNvPr>
          <p:cNvGrpSpPr/>
          <p:nvPr/>
        </p:nvGrpSpPr>
        <p:grpSpPr>
          <a:xfrm>
            <a:off x="8264101" y="1409056"/>
            <a:ext cx="727124" cy="1313044"/>
            <a:chOff x="11018801" y="4477042"/>
            <a:chExt cx="969499" cy="1750725"/>
          </a:xfrm>
        </p:grpSpPr>
        <p:sp>
          <p:nvSpPr>
            <p:cNvPr id="11" name="Arrow: Up-Down 10">
              <a:extLst>
                <a:ext uri="{FF2B5EF4-FFF2-40B4-BE49-F238E27FC236}">
                  <a16:creationId xmlns:a16="http://schemas.microsoft.com/office/drawing/2014/main" id="{8D256F98-9242-4AE3-9352-5777DADD033A}"/>
                </a:ext>
              </a:extLst>
            </p:cNvPr>
            <p:cNvSpPr/>
            <p:nvPr/>
          </p:nvSpPr>
          <p:spPr>
            <a:xfrm>
              <a:off x="11444068" y="4477042"/>
              <a:ext cx="544232" cy="1750725"/>
            </a:xfrm>
            <a:prstGeom prst="up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i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9B1067-ADA3-4877-9B1E-403EDE40FB19}"/>
                </a:ext>
              </a:extLst>
            </p:cNvPr>
            <p:cNvSpPr txBox="1"/>
            <p:nvPr/>
          </p:nvSpPr>
          <p:spPr>
            <a:xfrm>
              <a:off x="11018801" y="5152349"/>
              <a:ext cx="6963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/>
                <a:t>1-p</a:t>
              </a:r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CACE18DA-44BE-45B4-8A06-29D3B1C3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5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4343"/>
            <a:ext cx="7772400" cy="1143000"/>
          </a:xfrm>
        </p:spPr>
        <p:txBody>
          <a:bodyPr/>
          <a:lstStyle/>
          <a:p>
            <a:r>
              <a:rPr lang="en-US" dirty="0"/>
              <a:t>Relational Model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001000" cy="5029200"/>
          </a:xfrm>
        </p:spPr>
        <p:txBody>
          <a:bodyPr/>
          <a:lstStyle/>
          <a:p>
            <a:r>
              <a:rPr lang="en-US" dirty="0"/>
              <a:t>Relational DB: difficult to replicate/partition</a:t>
            </a:r>
          </a:p>
          <a:p>
            <a:r>
              <a:rPr lang="en-US" sz="2400" dirty="0">
                <a:ea typeface="Arial" charset="0"/>
                <a:cs typeface="Arial" charset="0"/>
              </a:rPr>
              <a:t>Given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Supplier(</a:t>
            </a:r>
            <a:r>
              <a:rPr lang="en-US" sz="2000" b="1" dirty="0" err="1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sno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,</a:t>
            </a:r>
            <a:r>
              <a:rPr lang="is-I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…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),Part(</a:t>
            </a:r>
            <a:r>
              <a:rPr lang="en-US" sz="2000" b="1" dirty="0" err="1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pno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,</a:t>
            </a:r>
            <a:r>
              <a:rPr lang="is-I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…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),Supply(</a:t>
            </a:r>
            <a:r>
              <a:rPr lang="en-US" sz="2000" b="1" dirty="0" err="1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sno,pno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)</a:t>
            </a:r>
          </a:p>
          <a:p>
            <a:pPr lvl="1"/>
            <a:r>
              <a:rPr lang="en-US" dirty="0"/>
              <a:t>Partition: we may be forced to join across servers</a:t>
            </a:r>
          </a:p>
          <a:p>
            <a:pPr lvl="1"/>
            <a:r>
              <a:rPr lang="en-US" dirty="0"/>
              <a:t>Replication: local copy has inconsistent versions</a:t>
            </a:r>
          </a:p>
          <a:p>
            <a:pPr lvl="1"/>
            <a:r>
              <a:rPr lang="en-US" dirty="0"/>
              <a:t>Consistency is hard in both cases (why?)</a:t>
            </a:r>
          </a:p>
          <a:p>
            <a:pPr lvl="1"/>
            <a:endParaRPr lang="en-US" sz="2800" dirty="0"/>
          </a:p>
          <a:p>
            <a:r>
              <a:rPr lang="en-US" sz="3200" dirty="0"/>
              <a:t>Strict consistency uses Two-phase commit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BEAF3E8-95D6-45C9-81EF-7931FF05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77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Class Overview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Unit 1: Intro</a:t>
            </a:r>
          </a:p>
          <a:p>
            <a:r>
              <a:rPr lang="en-US" sz="2400" dirty="0"/>
              <a:t>Unit 2: Relational Data Models and Query Languages</a:t>
            </a:r>
          </a:p>
          <a:p>
            <a:r>
              <a:rPr lang="en-US" sz="2400" dirty="0"/>
              <a:t>Unit 3: RDMBS internals and query optimization</a:t>
            </a:r>
          </a:p>
          <a:p>
            <a:r>
              <a:rPr lang="en-US" sz="2400" dirty="0"/>
              <a:t>Unit 4: DBMS usability, conceptual design</a:t>
            </a:r>
          </a:p>
          <a:p>
            <a:r>
              <a:rPr lang="en-US" sz="2400" dirty="0"/>
              <a:t>Unit 5: Transactions</a:t>
            </a:r>
          </a:p>
          <a:p>
            <a:r>
              <a:rPr lang="en-US" sz="2400" dirty="0"/>
              <a:t>Unit 6: Non-relational data</a:t>
            </a:r>
          </a:p>
          <a:p>
            <a:pPr lvl="1"/>
            <a:r>
              <a:rPr lang="en-US" sz="2000" dirty="0"/>
              <a:t>NoSQL</a:t>
            </a:r>
          </a:p>
          <a:p>
            <a:pPr lvl="1"/>
            <a:r>
              <a:rPr lang="en-US" sz="2000" dirty="0"/>
              <a:t>JSON</a:t>
            </a:r>
          </a:p>
          <a:p>
            <a:pPr lvl="1"/>
            <a:r>
              <a:rPr lang="en-US" sz="2000" dirty="0"/>
              <a:t>SQL++</a:t>
            </a:r>
            <a:endParaRPr lang="en-US" sz="2400" dirty="0"/>
          </a:p>
          <a:p>
            <a:r>
              <a:rPr lang="en-US" sz="2400" dirty="0"/>
              <a:t>Unit 7: Advanced topics (time permitting)</a:t>
            </a:r>
            <a:endParaRPr lang="en-US" sz="200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FE410-8573-B744-8120-CE470A0715E1}" type="slidenum">
              <a:rPr lang="en-US"/>
              <a:pPr/>
              <a:t>3</a:t>
            </a:fld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685800" y="4191000"/>
            <a:ext cx="8001000" cy="1524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31C87E3-69F3-462D-99BA-961BBD4B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222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4343"/>
            <a:ext cx="7772400" cy="1143000"/>
          </a:xfrm>
        </p:spPr>
        <p:txBody>
          <a:bodyPr/>
          <a:lstStyle/>
          <a:p>
            <a:r>
              <a:rPr lang="en-US" dirty="0"/>
              <a:t>Two-phase commit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BEAF3E8-95D6-45C9-81EF-7931FF05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E4311-DE5B-4ACC-8B19-778A7570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36" y="1266372"/>
            <a:ext cx="7063164" cy="49058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2C3270E-3F42-4E8C-A5C5-759ED5F41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266372"/>
            <a:ext cx="7772400" cy="4114800"/>
          </a:xfrm>
        </p:spPr>
        <p:txBody>
          <a:bodyPr/>
          <a:lstStyle/>
          <a:p>
            <a:r>
              <a:rPr lang="en-US" dirty="0"/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2624779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4E4311-DE5B-4ACC-8B19-778A7570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764" y="3276600"/>
            <a:ext cx="4388358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4343"/>
            <a:ext cx="7772400" cy="1143000"/>
          </a:xfrm>
        </p:spPr>
        <p:txBody>
          <a:bodyPr/>
          <a:lstStyle/>
          <a:p>
            <a:r>
              <a:rPr lang="en-US" dirty="0"/>
              <a:t>Two-phase commit: 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839200" cy="2667000"/>
          </a:xfrm>
        </p:spPr>
        <p:txBody>
          <a:bodyPr/>
          <a:lstStyle/>
          <a:p>
            <a:r>
              <a:rPr lang="en-US" sz="2400" dirty="0"/>
              <a:t>Distributed Transaction Coordinator</a:t>
            </a:r>
          </a:p>
          <a:p>
            <a:pPr lvl="1"/>
            <a:r>
              <a:rPr lang="en-US" dirty="0"/>
              <a:t>usually associated with a Master node</a:t>
            </a:r>
          </a:p>
          <a:p>
            <a:pPr lvl="1"/>
            <a:r>
              <a:rPr lang="en-US" dirty="0"/>
              <a:t>send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Prepare&lt;T&gt;</a:t>
            </a:r>
            <a:r>
              <a:rPr lang="en-US" dirty="0"/>
              <a:t> requests to all participating nodes</a:t>
            </a:r>
          </a:p>
          <a:p>
            <a:pPr lvl="1"/>
            <a:r>
              <a:rPr lang="en-US" dirty="0"/>
              <a:t>Await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Ready&lt;T&gt;</a:t>
            </a:r>
            <a:r>
              <a:rPr lang="en-US" dirty="0"/>
              <a:t> replies</a:t>
            </a:r>
          </a:p>
          <a:p>
            <a:pPr lvl="1"/>
            <a:r>
              <a:rPr lang="en-US" dirty="0"/>
              <a:t>Hold EXCLUSIVE locks at each node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BEAF3E8-95D6-45C9-81EF-7931FF05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71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4343"/>
            <a:ext cx="7772400" cy="1143000"/>
          </a:xfrm>
        </p:spPr>
        <p:txBody>
          <a:bodyPr/>
          <a:lstStyle/>
          <a:p>
            <a:r>
              <a:rPr lang="en-US" dirty="0"/>
              <a:t>Two-phase commit: Phase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BEAF3E8-95D6-45C9-81EF-7931FF05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F7C2B-3FC1-4F16-90D4-DB47DF84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70" y="1226820"/>
            <a:ext cx="6042660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0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4745"/>
            <a:ext cx="7772400" cy="1143000"/>
          </a:xfrm>
        </p:spPr>
        <p:txBody>
          <a:bodyPr/>
          <a:lstStyle/>
          <a:p>
            <a:r>
              <a:rPr lang="en-US" dirty="0"/>
              <a:t>Relational Model </a:t>
            </a:r>
            <a:r>
              <a:rPr lang="en-US" dirty="0">
                <a:sym typeface="Wingdings"/>
              </a:rPr>
              <a:t> </a:t>
            </a:r>
            <a:r>
              <a:rPr lang="en-US" dirty="0" err="1">
                <a:sym typeface="Wingdings"/>
              </a:rPr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5029200"/>
          </a:xfrm>
        </p:spPr>
        <p:txBody>
          <a:bodyPr/>
          <a:lstStyle/>
          <a:p>
            <a:r>
              <a:rPr lang="en-US" dirty="0"/>
              <a:t>Relational DB: difficult to replicate/partition</a:t>
            </a:r>
          </a:p>
          <a:p>
            <a:r>
              <a:rPr lang="en-US" sz="2400" dirty="0">
                <a:ea typeface="Arial" charset="0"/>
                <a:cs typeface="Arial" charset="0"/>
              </a:rPr>
              <a:t>Given 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Supplier(</a:t>
            </a:r>
            <a:r>
              <a:rPr lang="en-US" sz="2000" b="1" dirty="0" err="1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sno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,</a:t>
            </a:r>
            <a:r>
              <a:rPr lang="is-I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…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),Part(</a:t>
            </a:r>
            <a:r>
              <a:rPr lang="en-US" sz="2000" b="1" dirty="0" err="1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pno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,</a:t>
            </a:r>
            <a:r>
              <a:rPr lang="is-I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…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),Supply(</a:t>
            </a:r>
            <a:r>
              <a:rPr lang="en-US" sz="2000" b="1" dirty="0" err="1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sno,pno</a:t>
            </a: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)</a:t>
            </a:r>
          </a:p>
          <a:p>
            <a:pPr lvl="1"/>
            <a:r>
              <a:rPr lang="en-US" dirty="0"/>
              <a:t>Partition: we may be forced to join across servers</a:t>
            </a:r>
          </a:p>
          <a:p>
            <a:pPr lvl="1"/>
            <a:r>
              <a:rPr lang="en-US" dirty="0"/>
              <a:t>Replication: local copy has inconsistent versions</a:t>
            </a:r>
          </a:p>
          <a:p>
            <a:pPr lvl="1"/>
            <a:r>
              <a:rPr lang="en-US" dirty="0"/>
              <a:t>Consistency is hard in both cases (why?)</a:t>
            </a:r>
          </a:p>
          <a:p>
            <a:pPr lvl="2"/>
            <a:r>
              <a:rPr lang="en-US" dirty="0"/>
              <a:t>Two-stage Commit</a:t>
            </a:r>
          </a:p>
          <a:p>
            <a:pPr lvl="1"/>
            <a:endParaRPr lang="en-US" dirty="0"/>
          </a:p>
          <a:p>
            <a:r>
              <a:rPr lang="en-US" dirty="0"/>
              <a:t>NoSQL: simplified data model</a:t>
            </a:r>
          </a:p>
          <a:p>
            <a:pPr lvl="1"/>
            <a:r>
              <a:rPr lang="en-US" dirty="0"/>
              <a:t>Gives up some functionality</a:t>
            </a:r>
          </a:p>
          <a:p>
            <a:pPr lvl="1"/>
            <a:r>
              <a:rPr lang="en-US" dirty="0"/>
              <a:t>e.g., force application to handle JOINs and transaction-based consistency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BEAF3E8-95D6-45C9-81EF-7931FF05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721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E5BDAC-D09D-4758-BB35-6BCB5C3A2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7000" y="1809750"/>
            <a:ext cx="2667000" cy="2000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3E9AA-D9C2-49B8-A2E2-F427795D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71" y="96157"/>
            <a:ext cx="7772400" cy="1143000"/>
          </a:xfrm>
        </p:spPr>
        <p:txBody>
          <a:bodyPr/>
          <a:lstStyle/>
          <a:p>
            <a:r>
              <a:rPr lang="en-US" sz="4800" dirty="0"/>
              <a:t>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C14A-3B0F-41C0-89AF-B78E46229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33500"/>
            <a:ext cx="5861957" cy="47625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Partitioning</a:t>
            </a:r>
          </a:p>
          <a:p>
            <a:pPr lvl="1"/>
            <a:r>
              <a:rPr lang="en-US" dirty="0"/>
              <a:t>Latency between nodes</a:t>
            </a:r>
          </a:p>
          <a:p>
            <a:pPr lvl="2"/>
            <a:r>
              <a:rPr lang="en-US" dirty="0"/>
              <a:t>function of distance, </a:t>
            </a:r>
          </a:p>
          <a:p>
            <a:pPr lvl="2"/>
            <a:r>
              <a:rPr lang="en-US" dirty="0"/>
              <a:t>geographical distribution of nodes</a:t>
            </a:r>
          </a:p>
          <a:p>
            <a:r>
              <a:rPr lang="en-US" dirty="0"/>
              <a:t>Trade-offs among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Consistency</a:t>
            </a:r>
          </a:p>
          <a:p>
            <a:pPr lvl="2"/>
            <a:r>
              <a:rPr lang="en-US" dirty="0"/>
              <a:t>Strong </a:t>
            </a:r>
            <a:r>
              <a:rPr lang="en-US" dirty="0">
                <a:sym typeface="Wingdings" panose="05000000000000000000" pitchFamily="2" charset="2"/>
              </a:rPr>
              <a:t> Eventual consistency</a:t>
            </a:r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Availability</a:t>
            </a:r>
          </a:p>
          <a:p>
            <a:pPr lvl="2"/>
            <a:r>
              <a:rPr lang="en-US" dirty="0"/>
              <a:t>failover to a replica</a:t>
            </a:r>
          </a:p>
          <a:p>
            <a:pPr lvl="2"/>
            <a:r>
              <a:rPr lang="en-US" dirty="0"/>
              <a:t>synchronous or asynchronous replication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4A52-63DE-47BB-83E2-F1E6B83A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6A04D-EE76-4524-9A4F-5AC8F4708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8D11E0EB-90D6-46C7-95FD-BEBFFD05215A}"/>
              </a:ext>
            </a:extLst>
          </p:cNvPr>
          <p:cNvSpPr/>
          <p:nvPr/>
        </p:nvSpPr>
        <p:spPr>
          <a:xfrm>
            <a:off x="7645400" y="2514600"/>
            <a:ext cx="228600" cy="228600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15B71750-898C-48EB-83E7-9C6CA2D91D1C}"/>
              </a:ext>
            </a:extLst>
          </p:cNvPr>
          <p:cNvSpPr/>
          <p:nvPr/>
        </p:nvSpPr>
        <p:spPr>
          <a:xfrm>
            <a:off x="7391400" y="2057400"/>
            <a:ext cx="228600" cy="228600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50ED6595-47D9-4E46-84FA-E9F3AB033D88}"/>
              </a:ext>
            </a:extLst>
          </p:cNvPr>
          <p:cNvSpPr/>
          <p:nvPr/>
        </p:nvSpPr>
        <p:spPr>
          <a:xfrm>
            <a:off x="8458200" y="2362200"/>
            <a:ext cx="228600" cy="228600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9DACB0D3-197E-4876-A45D-866FFF902483}"/>
              </a:ext>
            </a:extLst>
          </p:cNvPr>
          <p:cNvSpPr/>
          <p:nvPr/>
        </p:nvSpPr>
        <p:spPr>
          <a:xfrm>
            <a:off x="7004957" y="2171700"/>
            <a:ext cx="228600" cy="228600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xplosion: 8 Points 12">
            <a:extLst>
              <a:ext uri="{FF2B5EF4-FFF2-40B4-BE49-F238E27FC236}">
                <a16:creationId xmlns:a16="http://schemas.microsoft.com/office/drawing/2014/main" id="{DD5B60D2-6F92-403A-9817-498C53CFDD12}"/>
              </a:ext>
            </a:extLst>
          </p:cNvPr>
          <p:cNvSpPr/>
          <p:nvPr/>
        </p:nvSpPr>
        <p:spPr>
          <a:xfrm>
            <a:off x="7886700" y="3446236"/>
            <a:ext cx="228600" cy="228600"/>
          </a:xfrm>
          <a:prstGeom prst="irregularSeal1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32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E9AA-D9C2-49B8-A2E2-F427795D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171" y="96157"/>
            <a:ext cx="7772400" cy="1143000"/>
          </a:xfrm>
        </p:spPr>
        <p:txBody>
          <a:bodyPr/>
          <a:lstStyle/>
          <a:p>
            <a:r>
              <a:rPr lang="en-US" sz="4800" dirty="0"/>
              <a:t>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C14A-3B0F-41C0-89AF-B78E46229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71" y="1295400"/>
            <a:ext cx="8026400" cy="4953000"/>
          </a:xfrm>
        </p:spPr>
        <p:txBody>
          <a:bodyPr/>
          <a:lstStyle/>
          <a:p>
            <a:r>
              <a:rPr lang="en-US" dirty="0"/>
              <a:t>e.g., Consistency models in Azure </a:t>
            </a:r>
            <a:r>
              <a:rPr lang="en-US" dirty="0" err="1"/>
              <a:t>CosmoDB</a:t>
            </a:r>
            <a:endParaRPr lang="en-US" dirty="0"/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range</a:t>
            </a:r>
            <a:r>
              <a:rPr lang="en-US" dirty="0"/>
              <a:t> of options: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Read throughput varies with the consistency level</a:t>
            </a:r>
          </a:p>
          <a:p>
            <a:pPr lvl="1"/>
            <a:r>
              <a:rPr lang="en-US" dirty="0"/>
              <a:t>Availability and failover based on:</a:t>
            </a:r>
          </a:p>
          <a:p>
            <a:pPr lvl="2"/>
            <a:r>
              <a:rPr lang="en-US" dirty="0"/>
              <a:t>recovery time objective (RTO)</a:t>
            </a:r>
          </a:p>
          <a:p>
            <a:pPr lvl="2"/>
            <a:r>
              <a:rPr lang="en-US" dirty="0"/>
              <a:t>recovery point objective (RPO)</a:t>
            </a:r>
          </a:p>
          <a:p>
            <a:pPr lvl="2"/>
            <a:r>
              <a:rPr lang="en-US" dirty="0"/>
              <a:t>where CAP theorems “prove” RTO and RPO cannot </a:t>
            </a:r>
            <a:r>
              <a:rPr lang="en-US" u="sng" dirty="0"/>
              <a:t>both</a:t>
            </a:r>
            <a:r>
              <a:rPr lang="en-US" dirty="0"/>
              <a:t> be instantaneous</a:t>
            </a:r>
          </a:p>
          <a:p>
            <a:pPr lvl="2"/>
            <a:r>
              <a:rPr lang="en-US" dirty="0"/>
              <a:t>e.g., Master/Slave: Eventual RTO, RPO &lt; 15 minutes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4A52-63DE-47BB-83E2-F1E6B83A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DATA 514- 2019wi</a:t>
            </a:r>
            <a:r>
              <a:rPr lang="sv-SE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6A04D-EE76-4524-9A4F-5AC8F4708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2FFA9E-20B9-4399-92D4-E44046ED56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045241"/>
              </p:ext>
            </p:extLst>
          </p:nvPr>
        </p:nvGraphicFramePr>
        <p:xfrm>
          <a:off x="304800" y="1752600"/>
          <a:ext cx="86868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2377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04800"/>
            <a:ext cx="7772400" cy="1143000"/>
          </a:xfrm>
        </p:spPr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Data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Taxonomy based on data models:</a:t>
            </a:r>
          </a:p>
          <a:p>
            <a:r>
              <a:rPr lang="en-US" dirty="0">
                <a:solidFill>
                  <a:srgbClr val="0000FF"/>
                </a:solidFill>
              </a:rPr>
              <a:t>Key-value stores</a:t>
            </a:r>
          </a:p>
          <a:p>
            <a:pPr lvl="1"/>
            <a:r>
              <a:rPr lang="en-US" dirty="0"/>
              <a:t>e.g., Project Voldemort, </a:t>
            </a:r>
            <a:r>
              <a:rPr lang="en-US" dirty="0" err="1"/>
              <a:t>memcached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Document stores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SimpleDB</a:t>
            </a:r>
            <a:r>
              <a:rPr lang="en-US" dirty="0"/>
              <a:t>, </a:t>
            </a:r>
            <a:r>
              <a:rPr lang="en-US" dirty="0" err="1"/>
              <a:t>CouchDB</a:t>
            </a:r>
            <a:r>
              <a:rPr lang="en-US" dirty="0"/>
              <a:t>, </a:t>
            </a:r>
            <a:r>
              <a:rPr lang="en-US" dirty="0" err="1"/>
              <a:t>MongoDB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Extensible Record Stores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HBase</a:t>
            </a:r>
            <a:r>
              <a:rPr lang="en-US" dirty="0"/>
              <a:t>, Cassandra, PNUTS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C7871CA-0AC5-4768-9FF5-5273CAA7A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067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Stores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model</a:t>
            </a:r>
            <a:r>
              <a:rPr lang="en-US" dirty="0"/>
              <a:t>: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  <a:p>
            <a:pPr lvl="1"/>
            <a:r>
              <a:rPr lang="en-US" dirty="0"/>
              <a:t>Key = string/integer, unique for the entire data</a:t>
            </a:r>
          </a:p>
          <a:p>
            <a:pPr lvl="1"/>
            <a:r>
              <a:rPr lang="en-US" dirty="0"/>
              <a:t>Value = can be anything (very complex object)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Consistent with parallel processing frameworks based on Map/Reduce </a:t>
            </a:r>
            <a:r>
              <a:rPr lang="en-US" dirty="0">
                <a:sym typeface="Wingdings" panose="05000000000000000000" pitchFamily="2" charset="2"/>
              </a:rPr>
              <a:t> Hadoop, Spark, etc.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67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Stores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model</a:t>
            </a:r>
            <a:r>
              <a:rPr lang="en-US" dirty="0"/>
              <a:t>: &lt;key, value&gt; pairs</a:t>
            </a:r>
          </a:p>
          <a:p>
            <a:pPr lvl="1"/>
            <a:r>
              <a:rPr lang="en-US" dirty="0"/>
              <a:t>Key = string/integer, unique for the entire data</a:t>
            </a:r>
          </a:p>
          <a:p>
            <a:pPr lvl="1"/>
            <a:r>
              <a:rPr lang="en-US" dirty="0"/>
              <a:t>Value = can be anything (very complex object)</a:t>
            </a:r>
          </a:p>
          <a:p>
            <a:r>
              <a:rPr lang="en-US" b="1" dirty="0"/>
              <a:t>Operations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get(key)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put(</a:t>
            </a:r>
            <a:r>
              <a:rPr lang="en-US" b="1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key,value</a:t>
            </a:r>
            <a:r>
              <a:rPr lang="en-US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1"/>
            <a:r>
              <a:rPr lang="en-US" dirty="0"/>
              <a:t>Operations on value not supported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07542-3ECB-47BE-99FA-7D758E49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86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Key-Value Stores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086" y="1600200"/>
            <a:ext cx="7772400" cy="4114800"/>
          </a:xfrm>
        </p:spPr>
        <p:txBody>
          <a:bodyPr/>
          <a:lstStyle/>
          <a:p>
            <a:r>
              <a:rPr lang="en-US" b="1" dirty="0"/>
              <a:t>Data model</a:t>
            </a:r>
            <a:r>
              <a:rPr lang="en-US" dirty="0"/>
              <a:t>: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  <a:p>
            <a:pPr lvl="1"/>
            <a:r>
              <a:rPr lang="en-US" dirty="0"/>
              <a:t>Key = string/integer, unique for the entire data</a:t>
            </a:r>
          </a:p>
          <a:p>
            <a:pPr lvl="1"/>
            <a:r>
              <a:rPr lang="en-US" dirty="0"/>
              <a:t>Value = can be anything (very complex object)</a:t>
            </a:r>
          </a:p>
          <a:p>
            <a:r>
              <a:rPr lang="en-US" b="1" dirty="0"/>
              <a:t>Operations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get(key)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put(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key,value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)</a:t>
            </a:r>
          </a:p>
          <a:p>
            <a:pPr lvl="1"/>
            <a:r>
              <a:rPr lang="en-US" dirty="0"/>
              <a:t>Operations on value not supported</a:t>
            </a:r>
          </a:p>
          <a:p>
            <a:r>
              <a:rPr lang="en-US" b="1" dirty="0"/>
              <a:t>Distribution / Partitioning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w/ hash function</a:t>
            </a:r>
            <a:endParaRPr lang="en-US" b="1" dirty="0"/>
          </a:p>
          <a:p>
            <a:pPr lvl="1"/>
            <a:r>
              <a:rPr lang="en-US" dirty="0"/>
              <a:t>No replication: key k is stored at server h(k)</a:t>
            </a:r>
          </a:p>
          <a:p>
            <a:pPr lvl="1"/>
            <a:r>
              <a:rPr lang="en-US" dirty="0"/>
              <a:t>3-way replication: key k stored at h1(k),h2(k),h3(k)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DE4EEC-7496-4F1B-8EE3-A821AB09D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27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28600"/>
            <a:ext cx="7772400" cy="1143000"/>
          </a:xfrm>
        </p:spPr>
        <p:txBody>
          <a:bodyPr/>
          <a:lstStyle/>
          <a:p>
            <a:r>
              <a:rPr lang="en-US" sz="3600" dirty="0"/>
              <a:t>Historically, Two Classes of </a:t>
            </a:r>
            <a:br>
              <a:rPr lang="en-US" sz="3600" dirty="0"/>
            </a:br>
            <a:r>
              <a:rPr lang="en-US" sz="3600" dirty="0"/>
              <a:t>Database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305800" cy="4572000"/>
          </a:xfrm>
        </p:spPr>
        <p:txBody>
          <a:bodyPr/>
          <a:lstStyle/>
          <a:p>
            <a:r>
              <a:rPr lang="en-US" dirty="0"/>
              <a:t>OLTP (Online Transaction Processing)</a:t>
            </a:r>
          </a:p>
          <a:p>
            <a:pPr lvl="1"/>
            <a:r>
              <a:rPr lang="en-US" dirty="0"/>
              <a:t>Queries are simple lookups: 0 or 1 join</a:t>
            </a:r>
            <a:br>
              <a:rPr lang="en-US" dirty="0"/>
            </a:br>
            <a:r>
              <a:rPr lang="en-US" dirty="0"/>
              <a:t>E.g., find customer by ID and their orders</a:t>
            </a:r>
          </a:p>
          <a:p>
            <a:pPr lvl="1"/>
            <a:r>
              <a:rPr lang="en-US" dirty="0"/>
              <a:t>Many updates. E.g., insert order, update payment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Consistency</a:t>
            </a:r>
            <a:r>
              <a:rPr lang="en-US" dirty="0"/>
              <a:t> is critical: </a:t>
            </a:r>
            <a:r>
              <a:rPr lang="en-US" dirty="0">
                <a:solidFill>
                  <a:srgbClr val="C00000"/>
                </a:solidFill>
              </a:rPr>
              <a:t>transactions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OLAP (Online Analytical Processing)</a:t>
            </a:r>
          </a:p>
          <a:p>
            <a:pPr lvl="1"/>
            <a:r>
              <a:rPr lang="en-US" dirty="0"/>
              <a:t>aka “Decision Support”</a:t>
            </a:r>
          </a:p>
          <a:p>
            <a:pPr lvl="1"/>
            <a:r>
              <a:rPr lang="en-US" dirty="0"/>
              <a:t>Queries have many joins, and group-</a:t>
            </a:r>
            <a:r>
              <a:rPr lang="en-US" dirty="0" err="1"/>
              <a:t>by’s</a:t>
            </a:r>
            <a:r>
              <a:rPr lang="en-US" dirty="0"/>
              <a:t> (e.g., roll-ups)</a:t>
            </a:r>
            <a:br>
              <a:rPr lang="en-US" dirty="0"/>
            </a:br>
            <a:r>
              <a:rPr lang="en-US" dirty="0"/>
              <a:t>E.g., sum revenues by store, product, clerk, date</a:t>
            </a:r>
          </a:p>
          <a:p>
            <a:pPr lvl="1"/>
            <a:r>
              <a:rPr lang="en-US" dirty="0"/>
              <a:t>No updates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9D3C697-1696-41AD-8A08-0212D44DB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35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0500"/>
            <a:ext cx="7772400" cy="1143000"/>
          </a:xfrm>
        </p:spPr>
        <p:txBody>
          <a:bodyPr/>
          <a:lstStyle/>
          <a:p>
            <a:r>
              <a:rPr lang="en-US" dirty="0"/>
              <a:t>Key-Value Stores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r>
              <a:rPr lang="en-US" b="1" dirty="0"/>
              <a:t>Data model</a:t>
            </a:r>
            <a:r>
              <a:rPr lang="en-US" dirty="0"/>
              <a:t>: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  <a:p>
            <a:pPr lvl="1"/>
            <a:r>
              <a:rPr lang="en-US" dirty="0"/>
              <a:t>Key = string/integer, unique for the entire data</a:t>
            </a:r>
          </a:p>
          <a:p>
            <a:pPr lvl="1"/>
            <a:r>
              <a:rPr lang="en-US" dirty="0"/>
              <a:t>Value = can be anything (very complex object)</a:t>
            </a:r>
          </a:p>
          <a:p>
            <a:r>
              <a:rPr lang="en-US" b="1" dirty="0"/>
              <a:t>Operations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get(key)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put(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key,value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lvl="1"/>
            <a:r>
              <a:rPr lang="en-US" dirty="0"/>
              <a:t>Operations on value not supported</a:t>
            </a:r>
          </a:p>
          <a:p>
            <a:r>
              <a:rPr lang="en-US" b="1" dirty="0"/>
              <a:t>Distribution / Partitioning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w/ hash function</a:t>
            </a:r>
            <a:endParaRPr lang="en-US" b="1" dirty="0"/>
          </a:p>
          <a:p>
            <a:pPr lvl="1"/>
            <a:r>
              <a:rPr lang="en-US" dirty="0"/>
              <a:t>No replication: key k is stored at server h(k)</a:t>
            </a:r>
          </a:p>
          <a:p>
            <a:pPr lvl="1"/>
            <a:r>
              <a:rPr lang="en-US" dirty="0"/>
              <a:t>3-way replication: key k stored at h1(k),h2(k),h3(k)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6131867"/>
            <a:ext cx="6889777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Barmeno ExtraBold" panose="020B0500000000000000" pitchFamily="34" charset="0"/>
              </a:rPr>
              <a:t>How does get(k) work?  How does put(</a:t>
            </a:r>
            <a:r>
              <a:rPr lang="en-US" dirty="0" err="1">
                <a:latin typeface="Barmeno ExtraBold" panose="020B0500000000000000" pitchFamily="34" charset="0"/>
              </a:rPr>
              <a:t>k,v</a:t>
            </a:r>
            <a:r>
              <a:rPr lang="en-US" dirty="0">
                <a:latin typeface="Barmeno ExtraBold" panose="020B0500000000000000" pitchFamily="34" charset="0"/>
              </a:rPr>
              <a:t>) work?</a:t>
            </a:r>
          </a:p>
        </p:txBody>
      </p:sp>
    </p:spTree>
    <p:extLst>
      <p:ext uri="{BB962C8B-B14F-4D97-AF65-F5344CB8AC3E}">
        <p14:creationId xmlns:p14="http://schemas.microsoft.com/office/powerpoint/2010/main" val="669324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would you represent the Flights data as key, value pairs?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52400"/>
            <a:ext cx="538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366FF"/>
                </a:solidFill>
                <a:latin typeface="Arial"/>
              </a:rPr>
              <a:t>Flights(fid, date, carrier, 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flight_num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origin, 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dest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...)</a:t>
            </a:r>
          </a:p>
          <a:p>
            <a:r>
              <a:rPr lang="en-US" sz="1800" dirty="0">
                <a:solidFill>
                  <a:srgbClr val="3366FF"/>
                </a:solidFill>
                <a:latin typeface="Arial"/>
              </a:rPr>
              <a:t>Carriers(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cid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name)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6096000"/>
            <a:ext cx="468615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Barmeno ExtraBold" panose="020B0500000000000000" pitchFamily="34" charset="0"/>
              </a:rPr>
              <a:t>How does query processing work?</a:t>
            </a:r>
          </a:p>
        </p:txBody>
      </p:sp>
    </p:spTree>
    <p:extLst>
      <p:ext uri="{BB962C8B-B14F-4D97-AF65-F5344CB8AC3E}">
        <p14:creationId xmlns:p14="http://schemas.microsoft.com/office/powerpoint/2010/main" val="1332899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would you represent the Flights data as key, value pairs?</a:t>
            </a:r>
          </a:p>
          <a:p>
            <a:endParaRPr lang="en-US" sz="2400" dirty="0"/>
          </a:p>
          <a:p>
            <a:r>
              <a:rPr lang="en-US" sz="2400" dirty="0"/>
              <a:t>Option 1: key=fid, value=entire flight record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52400"/>
            <a:ext cx="538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366FF"/>
                </a:solidFill>
                <a:latin typeface="Arial"/>
              </a:rPr>
              <a:t>Flights(fid, date, carrier, 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flight_num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origin, 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dest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...)</a:t>
            </a:r>
          </a:p>
          <a:p>
            <a:r>
              <a:rPr lang="en-US" sz="1800" dirty="0">
                <a:solidFill>
                  <a:srgbClr val="3366FF"/>
                </a:solidFill>
                <a:latin typeface="Arial"/>
              </a:rPr>
              <a:t>Carriers(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cid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name)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6096000"/>
            <a:ext cx="468615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Barmeno ExtraBold" panose="020B0500000000000000" pitchFamily="34" charset="0"/>
              </a:rPr>
              <a:t>How does query processing work?</a:t>
            </a:r>
          </a:p>
        </p:txBody>
      </p:sp>
    </p:spTree>
    <p:extLst>
      <p:ext uri="{BB962C8B-B14F-4D97-AF65-F5344CB8AC3E}">
        <p14:creationId xmlns:p14="http://schemas.microsoft.com/office/powerpoint/2010/main" val="2541744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would you represent the Flights data as key, value pairs?</a:t>
            </a:r>
          </a:p>
          <a:p>
            <a:endParaRPr lang="en-US" sz="2400" dirty="0"/>
          </a:p>
          <a:p>
            <a:r>
              <a:rPr lang="en-US" sz="2400" dirty="0"/>
              <a:t>Option 1: key=fid, value=entire flight record</a:t>
            </a:r>
          </a:p>
          <a:p>
            <a:endParaRPr lang="en-US" sz="2400" dirty="0"/>
          </a:p>
          <a:p>
            <a:r>
              <a:rPr lang="en-US" sz="2400" dirty="0"/>
              <a:t>Option 2: key=date, value=all flights that day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52400"/>
            <a:ext cx="538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366FF"/>
                </a:solidFill>
                <a:latin typeface="Arial"/>
              </a:rPr>
              <a:t>Flights(fid, date, carrier, 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flight_num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origin, 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dest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...)</a:t>
            </a:r>
          </a:p>
          <a:p>
            <a:r>
              <a:rPr lang="en-US" sz="1800" dirty="0">
                <a:solidFill>
                  <a:srgbClr val="3366FF"/>
                </a:solidFill>
                <a:latin typeface="Arial"/>
              </a:rPr>
              <a:t>Carriers(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cid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name)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6096000"/>
            <a:ext cx="468615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Barmeno ExtraBold" panose="020B0500000000000000" pitchFamily="34" charset="0"/>
              </a:rPr>
              <a:t>How does query processing work?</a:t>
            </a:r>
          </a:p>
        </p:txBody>
      </p:sp>
    </p:spTree>
    <p:extLst>
      <p:ext uri="{BB962C8B-B14F-4D97-AF65-F5344CB8AC3E}">
        <p14:creationId xmlns:p14="http://schemas.microsoft.com/office/powerpoint/2010/main" val="3698707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would you represent the Flights data as key, value pairs?</a:t>
            </a:r>
          </a:p>
          <a:p>
            <a:endParaRPr lang="en-US" sz="2400" dirty="0"/>
          </a:p>
          <a:p>
            <a:r>
              <a:rPr lang="en-US" sz="2400" dirty="0"/>
              <a:t>Option 1: key=fid, value=entire flight record</a:t>
            </a:r>
          </a:p>
          <a:p>
            <a:endParaRPr lang="en-US" sz="2400" dirty="0"/>
          </a:p>
          <a:p>
            <a:r>
              <a:rPr lang="en-US" sz="2400" dirty="0"/>
              <a:t>Option 2: key=date, value=all flights that day</a:t>
            </a:r>
          </a:p>
          <a:p>
            <a:endParaRPr lang="en-US" sz="2400" dirty="0"/>
          </a:p>
          <a:p>
            <a:r>
              <a:rPr lang="en-US" sz="2400" dirty="0"/>
              <a:t>Option 3: key=(</a:t>
            </a:r>
            <a:r>
              <a:rPr lang="en-US" sz="2400" dirty="0" err="1"/>
              <a:t>origin,dest</a:t>
            </a:r>
            <a:r>
              <a:rPr lang="en-US" sz="2400" dirty="0"/>
              <a:t>), value=all flights between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52400"/>
            <a:ext cx="538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366FF"/>
                </a:solidFill>
                <a:latin typeface="Arial"/>
              </a:rPr>
              <a:t>Flights(fid, date, carrier, 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flight_num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origin, 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dest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...)</a:t>
            </a:r>
          </a:p>
          <a:p>
            <a:r>
              <a:rPr lang="en-US" sz="1800" dirty="0">
                <a:solidFill>
                  <a:srgbClr val="3366FF"/>
                </a:solidFill>
                <a:latin typeface="Arial"/>
              </a:rPr>
              <a:t>Carriers(</a:t>
            </a:r>
            <a:r>
              <a:rPr lang="en-US" sz="1800" dirty="0" err="1">
                <a:solidFill>
                  <a:srgbClr val="3366FF"/>
                </a:solidFill>
                <a:latin typeface="Arial"/>
              </a:rPr>
              <a:t>cid</a:t>
            </a:r>
            <a:r>
              <a:rPr lang="en-US" sz="1800" dirty="0">
                <a:solidFill>
                  <a:srgbClr val="3366FF"/>
                </a:solidFill>
                <a:latin typeface="Arial"/>
              </a:rPr>
              <a:t>, name)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6096000"/>
            <a:ext cx="468615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Barmeno ExtraBold" panose="020B0500000000000000" pitchFamily="34" charset="0"/>
              </a:rPr>
              <a:t>How does query processing work?</a:t>
            </a:r>
          </a:p>
        </p:txBody>
      </p:sp>
    </p:spTree>
    <p:extLst>
      <p:ext uri="{BB962C8B-B14F-4D97-AF65-F5344CB8AC3E}">
        <p14:creationId xmlns:p14="http://schemas.microsoft.com/office/powerpoint/2010/main" val="1286506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0500"/>
            <a:ext cx="7772400" cy="1143000"/>
          </a:xfrm>
        </p:spPr>
        <p:txBody>
          <a:bodyPr/>
          <a:lstStyle/>
          <a:p>
            <a:r>
              <a:rPr lang="en-US" dirty="0"/>
              <a:t>Key-Value Stores Internals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458200" cy="4114800"/>
          </a:xfrm>
        </p:spPr>
        <p:txBody>
          <a:bodyPr/>
          <a:lstStyle/>
          <a:p>
            <a:r>
              <a:rPr lang="en-US" dirty="0"/>
              <a:t>Partitioning:</a:t>
            </a:r>
          </a:p>
          <a:p>
            <a:pPr lvl="1"/>
            <a:r>
              <a:rPr lang="en-US" dirty="0"/>
              <a:t>Use a hash function h, and store every (</a:t>
            </a:r>
            <a:r>
              <a:rPr lang="en-US" dirty="0" err="1"/>
              <a:t>key,value</a:t>
            </a:r>
            <a:r>
              <a:rPr lang="en-US" dirty="0"/>
              <a:t>) pair on server h(key)</a:t>
            </a:r>
          </a:p>
          <a:p>
            <a:pPr lvl="1"/>
            <a:r>
              <a:rPr lang="en-US" dirty="0"/>
              <a:t>In class: discuss get(key), and put(</a:t>
            </a:r>
            <a:r>
              <a:rPr lang="en-US" dirty="0" err="1"/>
              <a:t>key,value</a:t>
            </a:r>
            <a:r>
              <a:rPr lang="en-US" dirty="0"/>
              <a:t>)</a:t>
            </a:r>
          </a:p>
          <a:p>
            <a:r>
              <a:rPr lang="en-US" dirty="0"/>
              <a:t>Replication:</a:t>
            </a:r>
          </a:p>
          <a:p>
            <a:pPr lvl="1"/>
            <a:r>
              <a:rPr lang="en-US" dirty="0"/>
              <a:t>Store each key on (say) three servers</a:t>
            </a:r>
          </a:p>
          <a:p>
            <a:pPr lvl="1"/>
            <a:r>
              <a:rPr lang="en-US" dirty="0"/>
              <a:t>On update, propagate change to the other servers; </a:t>
            </a:r>
            <a:r>
              <a:rPr lang="en-US" dirty="0">
                <a:solidFill>
                  <a:srgbClr val="C00000"/>
                </a:solidFill>
              </a:rPr>
              <a:t>eventual consistency</a:t>
            </a:r>
          </a:p>
          <a:p>
            <a:pPr lvl="1"/>
            <a:r>
              <a:rPr lang="en-US" dirty="0"/>
              <a:t>Issue: when an app reads one replica, it may be stale</a:t>
            </a:r>
          </a:p>
          <a:p>
            <a:r>
              <a:rPr lang="en-US" dirty="0"/>
              <a:t>Usually: combine partitioning + replication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11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Taxonomy based on data models:</a:t>
            </a:r>
          </a:p>
          <a:p>
            <a:r>
              <a:rPr lang="en-US" dirty="0">
                <a:solidFill>
                  <a:srgbClr val="0000FF"/>
                </a:solidFill>
              </a:rPr>
              <a:t>Key-value stores</a:t>
            </a:r>
          </a:p>
          <a:p>
            <a:pPr lvl="1"/>
            <a:r>
              <a:rPr lang="en-US" dirty="0"/>
              <a:t>e.g., Project </a:t>
            </a:r>
            <a:r>
              <a:rPr lang="en-US" dirty="0" err="1"/>
              <a:t>Voldemort</a:t>
            </a:r>
            <a:r>
              <a:rPr lang="en-US" dirty="0"/>
              <a:t>, </a:t>
            </a:r>
            <a:r>
              <a:rPr lang="en-US" dirty="0" err="1"/>
              <a:t>Memcached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Document stores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SimpleDB</a:t>
            </a:r>
            <a:r>
              <a:rPr lang="en-US" dirty="0"/>
              <a:t>, </a:t>
            </a:r>
            <a:r>
              <a:rPr lang="en-US" dirty="0" err="1"/>
              <a:t>CouchDB</a:t>
            </a:r>
            <a:r>
              <a:rPr lang="en-US" dirty="0"/>
              <a:t>, </a:t>
            </a:r>
            <a:r>
              <a:rPr lang="en-US" dirty="0" err="1"/>
              <a:t>MongoDB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Extensible Record Stores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HBase</a:t>
            </a:r>
            <a:r>
              <a:rPr lang="en-US" dirty="0"/>
              <a:t>, Cassandra, PNUTS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34684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/>
              </a:rPr>
              <a:t>☞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8DFA443-340C-4DD1-A34C-EDDB85B5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005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14" y="304800"/>
            <a:ext cx="7772400" cy="11430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Key, Value stores, the Value is often a very complex object</a:t>
            </a:r>
          </a:p>
          <a:p>
            <a:pPr lvl="1"/>
            <a:r>
              <a:rPr lang="en-US" dirty="0"/>
              <a:t>Key = ‘2010/7/1’, Value = [all flights that date]</a:t>
            </a:r>
          </a:p>
          <a:p>
            <a:endParaRPr lang="en-US" dirty="0"/>
          </a:p>
          <a:p>
            <a:r>
              <a:rPr lang="en-US" dirty="0"/>
              <a:t>Better: allow DBMS to understand the </a:t>
            </a:r>
            <a:r>
              <a:rPr lang="en-US" i="1" dirty="0"/>
              <a:t>value</a:t>
            </a:r>
          </a:p>
          <a:p>
            <a:pPr lvl="1"/>
            <a:r>
              <a:rPr lang="en-US" dirty="0"/>
              <a:t>Represent </a:t>
            </a:r>
            <a:r>
              <a:rPr lang="en-US" i="1" dirty="0"/>
              <a:t>value</a:t>
            </a:r>
            <a:r>
              <a:rPr lang="en-US" dirty="0"/>
              <a:t> as a JSON (or XML...) document</a:t>
            </a:r>
          </a:p>
          <a:p>
            <a:pPr lvl="1"/>
            <a:r>
              <a:rPr lang="en-US" dirty="0"/>
              <a:t>[all flights on that date] = a JSON file</a:t>
            </a:r>
          </a:p>
          <a:p>
            <a:pPr lvl="1"/>
            <a:r>
              <a:rPr lang="en-US" dirty="0"/>
              <a:t>May search for all flights on a given date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8EBAC2F-B804-4626-8D5C-D5578BC75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76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0335"/>
            <a:ext cx="7772400" cy="1143000"/>
          </a:xfrm>
        </p:spPr>
        <p:txBody>
          <a:bodyPr/>
          <a:lstStyle/>
          <a:p>
            <a:r>
              <a:rPr lang="en-US" dirty="0"/>
              <a:t>Document Stores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r>
              <a:rPr lang="en-US" b="1" dirty="0"/>
              <a:t>Data model</a:t>
            </a:r>
            <a:r>
              <a:rPr lang="en-US" dirty="0"/>
              <a:t>: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&lt;key, document&gt;</a:t>
            </a:r>
            <a:r>
              <a:rPr lang="en-US" dirty="0"/>
              <a:t> pairs</a:t>
            </a:r>
          </a:p>
          <a:p>
            <a:pPr lvl="1"/>
            <a:r>
              <a:rPr lang="en-US" dirty="0"/>
              <a:t>Key = string/integer, unique for the entire dataset</a:t>
            </a:r>
          </a:p>
          <a:p>
            <a:pPr lvl="1"/>
            <a:r>
              <a:rPr lang="en-US" dirty="0"/>
              <a:t>Document = JSON or XML (older)</a:t>
            </a:r>
          </a:p>
          <a:p>
            <a:pPr lvl="2"/>
            <a:r>
              <a:rPr lang="en-US" sz="2400" dirty="0"/>
              <a:t>tree-structured</a:t>
            </a:r>
          </a:p>
          <a:p>
            <a:r>
              <a:rPr lang="en-US" b="1" dirty="0"/>
              <a:t>Operations</a:t>
            </a:r>
          </a:p>
          <a:p>
            <a:pPr lvl="1"/>
            <a:r>
              <a:rPr lang="en-US" dirty="0"/>
              <a:t>Get/Put document by key</a:t>
            </a:r>
          </a:p>
          <a:p>
            <a:pPr lvl="1"/>
            <a:r>
              <a:rPr lang="en-US" dirty="0"/>
              <a:t>Query language over JSON</a:t>
            </a:r>
          </a:p>
          <a:p>
            <a:r>
              <a:rPr lang="en-US" b="1" dirty="0"/>
              <a:t>Distribution / Partitioning</a:t>
            </a:r>
          </a:p>
          <a:p>
            <a:pPr lvl="1"/>
            <a:r>
              <a:rPr lang="en-US" dirty="0"/>
              <a:t>Entire documents, as for key/value pairs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71800" y="6096000"/>
            <a:ext cx="337387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Arial"/>
              </a:rPr>
              <a:t>We will discuss JSON</a:t>
            </a:r>
          </a:p>
        </p:txBody>
      </p:sp>
    </p:spTree>
    <p:extLst>
      <p:ext uri="{BB962C8B-B14F-4D97-AF65-F5344CB8AC3E}">
        <p14:creationId xmlns:p14="http://schemas.microsoft.com/office/powerpoint/2010/main" val="2764385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Taxonomy based on data models:</a:t>
            </a:r>
          </a:p>
          <a:p>
            <a:r>
              <a:rPr lang="en-US" dirty="0">
                <a:solidFill>
                  <a:srgbClr val="0000FF"/>
                </a:solidFill>
              </a:rPr>
              <a:t>Key-value stores</a:t>
            </a:r>
          </a:p>
          <a:p>
            <a:pPr lvl="1"/>
            <a:r>
              <a:rPr lang="en-US" dirty="0"/>
              <a:t>e.g., Project </a:t>
            </a:r>
            <a:r>
              <a:rPr lang="en-US" dirty="0" err="1"/>
              <a:t>Voldemort</a:t>
            </a:r>
            <a:r>
              <a:rPr lang="en-US" dirty="0"/>
              <a:t>, </a:t>
            </a:r>
            <a:r>
              <a:rPr lang="en-US" dirty="0" err="1"/>
              <a:t>Memcached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Document stores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SimpleDB</a:t>
            </a:r>
            <a:r>
              <a:rPr lang="en-US" dirty="0"/>
              <a:t>, </a:t>
            </a:r>
            <a:r>
              <a:rPr lang="en-US" dirty="0" err="1"/>
              <a:t>CouchDB</a:t>
            </a:r>
            <a:r>
              <a:rPr lang="en-US" dirty="0"/>
              <a:t>, </a:t>
            </a:r>
            <a:r>
              <a:rPr lang="en-US" dirty="0" err="1"/>
              <a:t>MongoDB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Extensible Record Stores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HBase</a:t>
            </a:r>
            <a:r>
              <a:rPr lang="en-US" dirty="0"/>
              <a:t>, Cassandra, PNUTS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CSE 344 - 2018au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44196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/>
              </a:rPr>
              <a:t>☞</a:t>
            </a:r>
          </a:p>
        </p:txBody>
      </p:sp>
    </p:spTree>
    <p:extLst>
      <p:ext uri="{BB962C8B-B14F-4D97-AF65-F5344CB8AC3E}">
        <p14:creationId xmlns:p14="http://schemas.microsoft.com/office/powerpoint/2010/main" val="25488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motivated by Web 2.0 applications</a:t>
            </a:r>
          </a:p>
          <a:p>
            <a:pPr lvl="1"/>
            <a:r>
              <a:rPr lang="en-US" dirty="0"/>
              <a:t>E.g. Facebook, Amazon, </a:t>
            </a:r>
            <a:r>
              <a:rPr lang="en-US" dirty="0" err="1"/>
              <a:t>Instagram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Web startups need to scaleup from 10 to 100,000 users or smart devices very quickly</a:t>
            </a:r>
          </a:p>
          <a:p>
            <a:endParaRPr lang="en-US" dirty="0"/>
          </a:p>
          <a:p>
            <a:r>
              <a:rPr lang="en-US" dirty="0"/>
              <a:t>Needed: very large scale OLTP workloads</a:t>
            </a:r>
          </a:p>
          <a:p>
            <a:r>
              <a:rPr lang="en-US" dirty="0"/>
              <a:t>Give up on consistency</a:t>
            </a:r>
          </a:p>
          <a:p>
            <a:r>
              <a:rPr lang="en-US" dirty="0"/>
              <a:t>Give up OLAP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48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Extensible Record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Based on Google’s </a:t>
            </a:r>
            <a:r>
              <a:rPr lang="en-US" sz="2400" dirty="0" err="1"/>
              <a:t>BigTable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Data model is rows and columns </a:t>
            </a:r>
          </a:p>
          <a:p>
            <a:endParaRPr lang="en-US" sz="2400" dirty="0"/>
          </a:p>
          <a:p>
            <a:r>
              <a:rPr lang="en-US" sz="2400" dirty="0"/>
              <a:t>Scalability by splitting rows and columns over nodes</a:t>
            </a:r>
          </a:p>
          <a:p>
            <a:pPr lvl="1"/>
            <a:r>
              <a:rPr lang="en-US" sz="2000" dirty="0"/>
              <a:t>Rows partitioned through </a:t>
            </a:r>
            <a:r>
              <a:rPr lang="en-US" sz="2000" dirty="0" err="1"/>
              <a:t>sharding</a:t>
            </a:r>
            <a:r>
              <a:rPr lang="en-US" sz="2000" dirty="0"/>
              <a:t> on primary key</a:t>
            </a:r>
          </a:p>
          <a:p>
            <a:pPr lvl="1"/>
            <a:r>
              <a:rPr lang="en-US" sz="2000" dirty="0"/>
              <a:t>Columns of a table are distributed over multiple nodes by </a:t>
            </a:r>
            <a:r>
              <a:rPr lang="en-US" sz="2000"/>
              <a:t>using “column groups”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 err="1"/>
              <a:t>HBase</a:t>
            </a:r>
            <a:r>
              <a:rPr lang="en-US" sz="2400" dirty="0"/>
              <a:t> is an open source implementation of </a:t>
            </a:r>
            <a:r>
              <a:rPr lang="en-US" sz="2400" dirty="0" err="1"/>
              <a:t>BigTable</a:t>
            </a:r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CSE 344 - 2018au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05E6-B6DA-CC49-A170-9CC5CA4030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7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sz="3600" dirty="0"/>
              <a:t>Introduction to Data Management </a:t>
            </a:r>
            <a:br>
              <a:rPr lang="en-US" sz="3600" dirty="0"/>
            </a:br>
            <a:r>
              <a:rPr lang="en-US" sz="3600" dirty="0"/>
              <a:t>DATA 514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JSON, </a:t>
            </a:r>
            <a:r>
              <a:rPr lang="en-US" dirty="0" err="1"/>
              <a:t>Semistructured</a:t>
            </a:r>
            <a:r>
              <a:rPr lang="en-US" dirty="0"/>
              <a:t> Data, SQL++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BC55A-2190-0844-8400-D26C4B22B8D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CSE 344 - 2018au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75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114800"/>
          </a:xfrm>
        </p:spPr>
        <p:txBody>
          <a:bodyPr/>
          <a:lstStyle/>
          <a:p>
            <a:r>
              <a:rPr lang="en-US" dirty="0"/>
              <a:t>So far we have studied the </a:t>
            </a:r>
            <a:r>
              <a:rPr lang="en-US" dirty="0">
                <a:solidFill>
                  <a:srgbClr val="C00000"/>
                </a:solidFill>
              </a:rPr>
              <a:t>relational data model</a:t>
            </a:r>
          </a:p>
          <a:p>
            <a:pPr lvl="1"/>
            <a:r>
              <a:rPr lang="en-US" dirty="0"/>
              <a:t>Data is stored in tables(=relations)</a:t>
            </a:r>
          </a:p>
          <a:p>
            <a:pPr lvl="1"/>
            <a:r>
              <a:rPr lang="en-US" dirty="0"/>
              <a:t>Queries are expressions in SQL, relational algebra, or </a:t>
            </a:r>
            <a:r>
              <a:rPr lang="en-US" dirty="0" err="1"/>
              <a:t>Datalog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Today: Semi-structured data model</a:t>
            </a:r>
          </a:p>
          <a:p>
            <a:pPr lvl="1"/>
            <a:r>
              <a:rPr lang="en-US" dirty="0"/>
              <a:t>Popular formats today: XML, JSON, </a:t>
            </a:r>
            <a:r>
              <a:rPr lang="en-US" dirty="0" err="1"/>
              <a:t>protobuf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E950CD-79F1-B94A-96C9-B23A152E343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21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-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JavaScript</a:t>
            </a:r>
            <a:r>
              <a:rPr lang="en-US" dirty="0"/>
              <a:t> Object Notation: a lightweight, text-based, Open standard designed for data interchange. </a:t>
            </a:r>
          </a:p>
          <a:p>
            <a:pPr lvl="1"/>
            <a:r>
              <a:rPr lang="en-US" dirty="0"/>
              <a:t>JavaScript runs in the web browser</a:t>
            </a:r>
          </a:p>
          <a:p>
            <a:pPr lvl="1"/>
            <a:r>
              <a:rPr lang="en-US" dirty="0"/>
              <a:t>Interfaces available in most languages, including C++, C#, Java, Python, Perl, etc.</a:t>
            </a:r>
          </a:p>
          <a:p>
            <a:pPr lvl="1"/>
            <a:r>
              <a:rPr lang="en-US" dirty="0"/>
              <a:t>Clear text: human-readable 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dirty="0"/>
              <a:t>The filename extension is .</a:t>
            </a:r>
            <a:r>
              <a:rPr lang="en-US" dirty="0" err="1"/>
              <a:t>json</a:t>
            </a:r>
            <a:r>
              <a:rPr 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E950CD-79F1-B94A-96C9-B23A152E3430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874419" y="6019800"/>
            <a:ext cx="7092454" cy="57888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Barmeno ExtraBold" panose="020B0500000000000000" pitchFamily="34" charset="0"/>
                <a:cs typeface="Arial"/>
              </a:rPr>
              <a:t>We will refer to JSON as semi-structured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4272268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725570C-7A21-DE44-9DEE-9F2CC639C7F9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JSON Syntax</a:t>
            </a:r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848600" cy="4179605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dist="107763" dir="2700000" algn="ctr" rotWithShape="0">
              <a:schemeClr val="tx1">
                <a:alpha val="75000"/>
              </a:schemeClr>
            </a:outerShdw>
          </a:effectLst>
        </p:spPr>
        <p:txBody>
          <a:bodyPr wrap="square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 "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book</a:t>
            </a: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</a:t>
            </a:r>
            <a:r>
              <a:rPr lang="en-US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</a:t>
            </a:r>
          </a:p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{"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id</a:t>
            </a: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":"01",</a:t>
            </a:r>
            <a:endParaRPr lang="en-US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"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language</a:t>
            </a: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"Java",</a:t>
            </a:r>
            <a:endParaRPr lang="en-US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"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author</a:t>
            </a: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"H. Javeson",</a:t>
            </a:r>
            <a:endParaRPr lang="en-US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"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year"</a:t>
            </a: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</a:t>
            </a:r>
            <a:r>
              <a:rPr lang="en-US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2015</a:t>
            </a:r>
          </a:p>
          <a:p>
            <a:pPr eaLnBrk="1" hangingPunct="1">
              <a:buFontTx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},</a:t>
            </a:r>
          </a:p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{"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id</a:t>
            </a: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":"07",</a:t>
            </a:r>
            <a:endParaRPr lang="en-US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"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language</a:t>
            </a: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"C++",</a:t>
            </a:r>
            <a:endParaRPr lang="en-US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"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edition</a:t>
            </a: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"second"</a:t>
            </a:r>
            <a:endParaRPr lang="en-US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"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author</a:t>
            </a: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"E. Sepp",</a:t>
            </a:r>
            <a:endParaRPr lang="en-US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"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price"</a:t>
            </a:r>
            <a:r>
              <a:rPr lang="en-US" sz="16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</a:t>
            </a:r>
            <a:r>
              <a:rPr lang="en-US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22.25</a:t>
            </a:r>
          </a:p>
          <a:p>
            <a:pPr eaLnBrk="1" hangingPunct="1">
              <a:buFontTx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}</a:t>
            </a:r>
          </a:p>
          <a:p>
            <a:pPr eaLnBrk="1" hangingPunct="1">
              <a:buFontTx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]</a:t>
            </a:r>
          </a:p>
          <a:p>
            <a:pPr eaLnBrk="1" hangingPunct="1">
              <a:buFontTx/>
              <a:buNone/>
              <a:defRPr/>
            </a:pPr>
            <a:r>
              <a:rPr lang="en-US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34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"/>
            <a:ext cx="7772400" cy="1143000"/>
          </a:xfrm>
        </p:spPr>
        <p:txBody>
          <a:bodyPr/>
          <a:lstStyle/>
          <a:p>
            <a:r>
              <a:rPr lang="en-US" dirty="0"/>
              <a:t>JSON vs. Relational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25841"/>
            <a:ext cx="7772400" cy="4953000"/>
          </a:xfrm>
        </p:spPr>
        <p:txBody>
          <a:bodyPr/>
          <a:lstStyle/>
          <a:p>
            <a:r>
              <a:rPr lang="en-US" sz="2400" dirty="0"/>
              <a:t>Relational data model </a:t>
            </a:r>
          </a:p>
          <a:p>
            <a:pPr lvl="1"/>
            <a:r>
              <a:rPr lang="en-US" sz="2000" dirty="0"/>
              <a:t>Rigid flat structure (tables)</a:t>
            </a:r>
          </a:p>
          <a:p>
            <a:pPr lvl="1"/>
            <a:r>
              <a:rPr lang="en-US" sz="2000" dirty="0"/>
              <a:t>Schema must be fixed in advanced</a:t>
            </a:r>
          </a:p>
          <a:p>
            <a:pPr lvl="1"/>
            <a:r>
              <a:rPr lang="en-US" sz="2000" dirty="0"/>
              <a:t>Binary representation: good for performance, bad for exchange</a:t>
            </a:r>
          </a:p>
          <a:p>
            <a:pPr lvl="1"/>
            <a:r>
              <a:rPr lang="en-US" sz="2000" dirty="0"/>
              <a:t>Query language based on Relational Calculus</a:t>
            </a:r>
          </a:p>
          <a:p>
            <a:endParaRPr lang="en-US" sz="2000" dirty="0"/>
          </a:p>
          <a:p>
            <a:r>
              <a:rPr lang="en-US" sz="2400" dirty="0"/>
              <a:t>Semi-structured data model / JSON</a:t>
            </a:r>
          </a:p>
          <a:p>
            <a:pPr lvl="1"/>
            <a:r>
              <a:rPr lang="en-US" sz="2000" dirty="0"/>
              <a:t>Flexible, nested structure (trees)</a:t>
            </a:r>
          </a:p>
          <a:p>
            <a:pPr lvl="1"/>
            <a:r>
              <a:rPr lang="en-US" sz="2000" dirty="0"/>
              <a:t>Does not require predefined schema ("self describing”)</a:t>
            </a:r>
          </a:p>
          <a:p>
            <a:pPr lvl="1"/>
            <a:r>
              <a:rPr lang="en-US" sz="2000" dirty="0"/>
              <a:t>Text representation: good for exchange, bad for performance</a:t>
            </a:r>
          </a:p>
          <a:p>
            <a:pPr lvl="1"/>
            <a:r>
              <a:rPr lang="en-US" sz="2000" dirty="0"/>
              <a:t>Most common use: Language API; query languages emerging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950CD-79F1-B94A-96C9-B23A152E343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17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JSON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 is represented in name/value pairs.</a:t>
            </a:r>
          </a:p>
          <a:p>
            <a:pPr eaLnBrk="1" hangingPunct="1"/>
            <a:r>
              <a:rPr lang="en-US" dirty="0"/>
              <a:t>Curly braces hold objects </a:t>
            </a:r>
          </a:p>
          <a:p>
            <a:pPr lvl="1" eaLnBrk="1" hangingPunct="1"/>
            <a:r>
              <a:rPr lang="en-US" dirty="0"/>
              <a:t>Each object is a list of name/value pairs separated by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 (comma)</a:t>
            </a:r>
          </a:p>
          <a:p>
            <a:pPr lvl="1" eaLnBrk="1" hangingPunct="1"/>
            <a:r>
              <a:rPr lang="en-US" dirty="0"/>
              <a:t>Each pair is a name is followed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/>
              <a:t>(colon) followed by the value</a:t>
            </a:r>
          </a:p>
          <a:p>
            <a:pPr eaLnBrk="1" hangingPunct="1"/>
            <a:r>
              <a:rPr lang="en-US" dirty="0"/>
              <a:t>Square brackets hold </a:t>
            </a:r>
            <a:r>
              <a:rPr lang="en-US" i="1" dirty="0"/>
              <a:t>ordered</a:t>
            </a:r>
            <a:r>
              <a:rPr lang="en-US" dirty="0"/>
              <a:t> arrays and values are separated by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(comma).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C650DE-1CE6-B942-B323-06DF5C15EA72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592AD05-63CB-4DF6-AAC6-75368824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4009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Objects, i.e., collections of name-value pairs: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{“name1”: value1, “name2”: value2, </a:t>
            </a:r>
            <a:r>
              <a:rPr lang="is-I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…}</a:t>
            </a:r>
          </a:p>
          <a:p>
            <a:pPr lvl="1"/>
            <a:r>
              <a:rPr lang="is-IS" dirty="0"/>
              <a:t>“</a:t>
            </a:r>
            <a:r>
              <a:rPr lang="is-I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is-IS" dirty="0"/>
              <a:t>” is also called a “key”</a:t>
            </a:r>
          </a:p>
          <a:p>
            <a:endParaRPr lang="is-IS" dirty="0"/>
          </a:p>
          <a:p>
            <a:r>
              <a:rPr lang="is-IS" i="1" dirty="0"/>
              <a:t>Ordered</a:t>
            </a:r>
            <a:r>
              <a:rPr lang="is-IS" dirty="0"/>
              <a:t> lists of values:</a:t>
            </a:r>
          </a:p>
          <a:p>
            <a:pPr lvl="1"/>
            <a:r>
              <a:rPr lang="is-I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[obj1, obj2, obj3, ...]</a:t>
            </a:r>
          </a:p>
          <a:p>
            <a:pPr lvl="1"/>
            <a:endParaRPr lang="is-I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E950CD-79F1-B94A-96C9-B23A152E343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ED140BC-6FBC-4258-8911-C8B1976A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62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Using Duplicate Keys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E950CD-79F1-B94A-96C9-B23A152E343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100" y="3571575"/>
            <a:ext cx="3983783" cy="2031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{"</a:t>
            </a:r>
            <a:r>
              <a:rPr lang="en-US" sz="1800" b="1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id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":"07",</a:t>
            </a:r>
            <a:endParaRPr lang="en-US" sz="1800" b="1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"</a:t>
            </a:r>
            <a:r>
              <a:rPr lang="en-US" sz="1800" b="1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title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</a:t>
            </a: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Databases</a:t>
            </a: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  <a:endParaRPr lang="en-US" sz="1800" b="1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"</a:t>
            </a:r>
            <a:r>
              <a:rPr lang="en-US" sz="1800" b="1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author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</a:t>
            </a: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Garcia-Molina</a:t>
            </a: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800" b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author</a:t>
            </a: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": "Ullman",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1800" b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author</a:t>
            </a: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": "Widom"</a:t>
            </a:r>
            <a:endParaRPr lang="en-US" sz="1800" b="1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876800" y="3571574"/>
            <a:ext cx="4110421" cy="2031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{"</a:t>
            </a:r>
            <a:r>
              <a:rPr lang="en-US" sz="1800" b="1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id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":"07",</a:t>
            </a:r>
            <a:endParaRPr lang="en-US" sz="1800" b="1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</a:t>
            </a: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1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title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</a:t>
            </a: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Databases</a:t>
            </a: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  <a:endParaRPr lang="en-US" sz="1800" b="1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"</a:t>
            </a:r>
            <a:r>
              <a:rPr lang="en-US" sz="1800" b="1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author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": [</a:t>
            </a: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Garcia-Molina</a:t>
            </a: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               "Ullman",</a:t>
            </a:r>
            <a:endParaRPr lang="en-US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>
                <a:latin typeface="Consolas" panose="020B0609020204030204" pitchFamily="49" charset="0"/>
                <a:cs typeface="Consolas" panose="020B0609020204030204" pitchFamily="49" charset="0"/>
              </a:rPr>
              <a:t>               "Widom"]</a:t>
            </a:r>
            <a:endParaRPr lang="en-US" sz="1800" b="1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b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4114800" y="4040321"/>
            <a:ext cx="762000" cy="917079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Bef>
                <a:spcPct val="20000"/>
              </a:spcBef>
            </a:pPr>
            <a:endParaRPr lang="en-US"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135" y="1816938"/>
            <a:ext cx="822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</a:rPr>
              <a:t>The standard allows them, but many implementations don’t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6613E24B-8A51-2D43-8028-0D394F7E3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2595265"/>
            <a:ext cx="4337390" cy="562630"/>
          </a:xfrm>
          <a:prstGeom prst="wedgeEllipseCallout">
            <a:avLst>
              <a:gd name="adj1" fmla="val 31722"/>
              <a:gd name="adj2" fmla="val 236939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Barmeno ExtraBold" panose="020B0500000000000000" pitchFamily="34" charset="0"/>
                <a:cs typeface="Arial"/>
              </a:rPr>
              <a:t>Use an ordered list instead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F2D9218-B479-4077-AD0F-7C1566403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28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JSON Primitive Datatypes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dirty="0"/>
              <a:t>Number</a:t>
            </a:r>
          </a:p>
          <a:p>
            <a:endParaRPr lang="en-US" dirty="0"/>
          </a:p>
          <a:p>
            <a:r>
              <a:rPr lang="en-US" dirty="0"/>
              <a:t>String</a:t>
            </a:r>
          </a:p>
          <a:p>
            <a:pPr lvl="1"/>
            <a:r>
              <a:rPr lang="en-US" dirty="0"/>
              <a:t>Denoted by double quotes</a:t>
            </a:r>
          </a:p>
          <a:p>
            <a:endParaRPr lang="en-US" dirty="0"/>
          </a:p>
          <a:p>
            <a:r>
              <a:rPr lang="en-US" dirty="0"/>
              <a:t>Boolean</a:t>
            </a:r>
          </a:p>
          <a:p>
            <a:pPr lvl="1"/>
            <a:r>
              <a:rPr lang="en-US" dirty="0"/>
              <a:t>Either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</a:p>
          <a:p>
            <a:endParaRPr lang="en-US" dirty="0"/>
          </a:p>
          <a:p>
            <a:r>
              <a:rPr lang="en-US" dirty="0"/>
              <a:t>null	empty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E950CD-79F1-B94A-96C9-B23A152E3430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A189A09-64F8-44A7-AE56-C62FCABF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8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0500"/>
            <a:ext cx="7772400" cy="1143000"/>
          </a:xfrm>
        </p:spPr>
        <p:txBody>
          <a:bodyPr/>
          <a:lstStyle/>
          <a:p>
            <a:r>
              <a:rPr lang="en-US" dirty="0"/>
              <a:t>Limitations of RDBMS?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500"/>
            <a:ext cx="8001000" cy="5295900"/>
          </a:xfrm>
        </p:spPr>
        <p:txBody>
          <a:bodyPr/>
          <a:lstStyle/>
          <a:p>
            <a:r>
              <a:rPr lang="en-US" dirty="0"/>
              <a:t>Single server </a:t>
            </a:r>
            <a:r>
              <a:rPr lang="en-US" dirty="0" err="1"/>
              <a:t>DBMSes</a:t>
            </a:r>
            <a:r>
              <a:rPr lang="en-US" dirty="0"/>
              <a:t> are too small for Web data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Solution</a:t>
            </a:r>
            <a:r>
              <a:rPr lang="en-US" dirty="0"/>
              <a:t>: scale out to multiple database servers</a:t>
            </a:r>
          </a:p>
          <a:p>
            <a:pPr lvl="1"/>
            <a:r>
              <a:rPr lang="en-US" dirty="0"/>
              <a:t>Difficult without relaxing the consistency associated with transaction processing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shared disk partitioning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distributed with 2-stage commit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shared nothing</a:t>
            </a:r>
            <a:r>
              <a:rPr lang="en-US" sz="2400" dirty="0"/>
              <a:t> parallelism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DA6B4-501F-43D4-A7CD-8B787AF6E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</a:rPr>
              <a:t>DATA 514- 2019wi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25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A04CB-516D-0C40-A1A9-6E11833C24B3}" type="slidenum">
              <a:rPr lang="en-US" sz="1200" smtClean="0"/>
              <a:pPr/>
              <a:t>60</a:t>
            </a:fld>
            <a:endParaRPr lang="en-US" sz="1200" dirty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629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JSON vs. XML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276420" y="1295400"/>
            <a:ext cx="3789472" cy="33055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person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 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name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“Mary”,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address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street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”:“Maple”,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no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345,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city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“Seattle”}},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name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“John”,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address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“Thailand”,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phone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2345678}}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</a:t>
            </a:r>
          </a:p>
          <a:p>
            <a:pPr eaLnBrk="1" hangingPunct="1"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FE230731-3CFB-47FA-B17F-2E1F2F43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84C1DA86-F3AB-4C16-8849-3F4E04013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128" y="1295400"/>
            <a:ext cx="3789472" cy="463511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Mary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street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Maple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street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&gt;345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city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Seattle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city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John&lt;/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Thailand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address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phone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2345678 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phone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006600"/>
                </a:solidFill>
                <a:latin typeface="Consolas" panose="020B0609020204030204" pitchFamily="49" charset="0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93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A04CB-516D-0C40-A1A9-6E11833C24B3}" type="slidenum">
              <a:rPr lang="en-US" sz="1200" smtClean="0"/>
              <a:pPr/>
              <a:t>61</a:t>
            </a:fld>
            <a:endParaRPr lang="en-US" sz="1200" dirty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JSON Semantics: a Tree !</a:t>
            </a:r>
          </a:p>
        </p:txBody>
      </p:sp>
      <p:sp>
        <p:nvSpPr>
          <p:cNvPr id="38917" name="Oval 4"/>
          <p:cNvSpPr>
            <a:spLocks noChangeArrowheads="1"/>
          </p:cNvSpPr>
          <p:nvPr/>
        </p:nvSpPr>
        <p:spPr bwMode="auto">
          <a:xfrm>
            <a:off x="6150979" y="1632546"/>
            <a:ext cx="1031608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6600"/>
                </a:solidFill>
                <a:latin typeface="Arial"/>
                <a:cs typeface="Arial"/>
              </a:rPr>
              <a:t>person</a:t>
            </a:r>
          </a:p>
        </p:txBody>
      </p:sp>
      <p:sp>
        <p:nvSpPr>
          <p:cNvPr id="38918" name="Oval 5"/>
          <p:cNvSpPr>
            <a:spLocks noChangeArrowheads="1"/>
          </p:cNvSpPr>
          <p:nvPr/>
        </p:nvSpPr>
        <p:spPr bwMode="auto">
          <a:xfrm>
            <a:off x="3810000" y="4367808"/>
            <a:ext cx="849041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Mary</a:t>
            </a:r>
          </a:p>
        </p:txBody>
      </p:sp>
      <p:sp>
        <p:nvSpPr>
          <p:cNvPr id="38919" name="Oval 6"/>
          <p:cNvSpPr>
            <a:spLocks noChangeArrowheads="1"/>
          </p:cNvSpPr>
          <p:nvPr/>
        </p:nvSpPr>
        <p:spPr bwMode="auto">
          <a:xfrm>
            <a:off x="5183188" y="2158008"/>
            <a:ext cx="1031608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006600"/>
                </a:solidFill>
                <a:latin typeface="Arial"/>
                <a:cs typeface="Arial"/>
              </a:rPr>
              <a:t>[0]</a:t>
            </a:r>
          </a:p>
        </p:txBody>
      </p:sp>
      <p:sp>
        <p:nvSpPr>
          <p:cNvPr id="38920" name="Oval 7"/>
          <p:cNvSpPr>
            <a:spLocks noChangeArrowheads="1"/>
          </p:cNvSpPr>
          <p:nvPr/>
        </p:nvSpPr>
        <p:spPr bwMode="auto">
          <a:xfrm>
            <a:off x="7469188" y="2462808"/>
            <a:ext cx="1031608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rgbClr val="006600"/>
                </a:solidFill>
                <a:latin typeface="Arial"/>
                <a:cs typeface="Arial"/>
              </a:rPr>
              <a:t>[1]</a:t>
            </a:r>
          </a:p>
        </p:txBody>
      </p:sp>
      <p:sp>
        <p:nvSpPr>
          <p:cNvPr id="38921" name="Oval 8"/>
          <p:cNvSpPr>
            <a:spLocks noChangeArrowheads="1"/>
          </p:cNvSpPr>
          <p:nvPr/>
        </p:nvSpPr>
        <p:spPr bwMode="auto">
          <a:xfrm>
            <a:off x="3887788" y="3377208"/>
            <a:ext cx="891200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name</a:t>
            </a:r>
          </a:p>
        </p:txBody>
      </p:sp>
      <p:sp>
        <p:nvSpPr>
          <p:cNvPr id="38922" name="Oval 9"/>
          <p:cNvSpPr>
            <a:spLocks noChangeArrowheads="1"/>
          </p:cNvSpPr>
          <p:nvPr/>
        </p:nvSpPr>
        <p:spPr bwMode="auto">
          <a:xfrm>
            <a:off x="5038725" y="3301008"/>
            <a:ext cx="1157839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address</a:t>
            </a:r>
          </a:p>
        </p:txBody>
      </p:sp>
      <p:sp>
        <p:nvSpPr>
          <p:cNvPr id="38923" name="Oval 10"/>
          <p:cNvSpPr>
            <a:spLocks noChangeArrowheads="1"/>
          </p:cNvSpPr>
          <p:nvPr/>
        </p:nvSpPr>
        <p:spPr bwMode="auto">
          <a:xfrm>
            <a:off x="6630988" y="3605808"/>
            <a:ext cx="891200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name</a:t>
            </a:r>
          </a:p>
        </p:txBody>
      </p:sp>
      <p:sp>
        <p:nvSpPr>
          <p:cNvPr id="38924" name="Oval 11"/>
          <p:cNvSpPr>
            <a:spLocks noChangeArrowheads="1"/>
          </p:cNvSpPr>
          <p:nvPr/>
        </p:nvSpPr>
        <p:spPr bwMode="auto">
          <a:xfrm>
            <a:off x="7392988" y="3529608"/>
            <a:ext cx="1157839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address</a:t>
            </a:r>
          </a:p>
        </p:txBody>
      </p:sp>
      <p:sp>
        <p:nvSpPr>
          <p:cNvPr id="38925" name="Oval 12"/>
          <p:cNvSpPr>
            <a:spLocks noChangeArrowheads="1"/>
          </p:cNvSpPr>
          <p:nvPr/>
        </p:nvSpPr>
        <p:spPr bwMode="auto">
          <a:xfrm>
            <a:off x="4649788" y="4291608"/>
            <a:ext cx="891077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street</a:t>
            </a:r>
          </a:p>
        </p:txBody>
      </p:sp>
      <p:sp>
        <p:nvSpPr>
          <p:cNvPr id="38926" name="Oval 13"/>
          <p:cNvSpPr>
            <a:spLocks noChangeArrowheads="1"/>
          </p:cNvSpPr>
          <p:nvPr/>
        </p:nvSpPr>
        <p:spPr bwMode="auto">
          <a:xfrm>
            <a:off x="5562600" y="4291608"/>
            <a:ext cx="540490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no</a:t>
            </a:r>
          </a:p>
        </p:txBody>
      </p:sp>
      <p:sp>
        <p:nvSpPr>
          <p:cNvPr id="38927" name="Oval 14"/>
          <p:cNvSpPr>
            <a:spLocks noChangeArrowheads="1"/>
          </p:cNvSpPr>
          <p:nvPr/>
        </p:nvSpPr>
        <p:spPr bwMode="auto">
          <a:xfrm>
            <a:off x="6134100" y="4291608"/>
            <a:ext cx="656401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city</a:t>
            </a:r>
          </a:p>
        </p:txBody>
      </p:sp>
      <p:sp>
        <p:nvSpPr>
          <p:cNvPr id="38928" name="Oval 15"/>
          <p:cNvSpPr>
            <a:spLocks noChangeArrowheads="1"/>
          </p:cNvSpPr>
          <p:nvPr/>
        </p:nvSpPr>
        <p:spPr bwMode="auto">
          <a:xfrm>
            <a:off x="4321175" y="5129808"/>
            <a:ext cx="980996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Maple</a:t>
            </a:r>
          </a:p>
        </p:txBody>
      </p:sp>
      <p:sp>
        <p:nvSpPr>
          <p:cNvPr id="38929" name="Oval 16"/>
          <p:cNvSpPr>
            <a:spLocks noChangeArrowheads="1"/>
          </p:cNvSpPr>
          <p:nvPr/>
        </p:nvSpPr>
        <p:spPr bwMode="auto">
          <a:xfrm>
            <a:off x="5464175" y="5129808"/>
            <a:ext cx="680897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345</a:t>
            </a:r>
          </a:p>
        </p:txBody>
      </p:sp>
      <p:sp>
        <p:nvSpPr>
          <p:cNvPr id="38930" name="Oval 17"/>
          <p:cNvSpPr>
            <a:spLocks noChangeArrowheads="1"/>
          </p:cNvSpPr>
          <p:nvPr/>
        </p:nvSpPr>
        <p:spPr bwMode="auto">
          <a:xfrm>
            <a:off x="6107113" y="5206008"/>
            <a:ext cx="1089194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Seattle</a:t>
            </a:r>
          </a:p>
        </p:txBody>
      </p:sp>
      <p:sp>
        <p:nvSpPr>
          <p:cNvPr id="38931" name="Oval 18"/>
          <p:cNvSpPr>
            <a:spLocks noChangeArrowheads="1"/>
          </p:cNvSpPr>
          <p:nvPr/>
        </p:nvSpPr>
        <p:spPr bwMode="auto">
          <a:xfrm>
            <a:off x="6781800" y="4596408"/>
            <a:ext cx="862724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John</a:t>
            </a:r>
          </a:p>
        </p:txBody>
      </p:sp>
      <p:sp>
        <p:nvSpPr>
          <p:cNvPr id="38932" name="Oval 19"/>
          <p:cNvSpPr>
            <a:spLocks noChangeArrowheads="1"/>
          </p:cNvSpPr>
          <p:nvPr/>
        </p:nvSpPr>
        <p:spPr bwMode="auto">
          <a:xfrm>
            <a:off x="7543800" y="4367808"/>
            <a:ext cx="778653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Thai</a:t>
            </a:r>
          </a:p>
        </p:txBody>
      </p:sp>
      <p:cxnSp>
        <p:nvCxnSpPr>
          <p:cNvPr id="38933" name="AutoShape 20"/>
          <p:cNvCxnSpPr>
            <a:cxnSpLocks noChangeShapeType="1"/>
            <a:stCxn id="38917" idx="3"/>
            <a:endCxn id="38919" idx="7"/>
          </p:cNvCxnSpPr>
          <p:nvPr/>
        </p:nvCxnSpPr>
        <p:spPr bwMode="auto">
          <a:xfrm flipH="1">
            <a:off x="6063721" y="2001957"/>
            <a:ext cx="238333" cy="2194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4" name="AutoShape 21"/>
          <p:cNvCxnSpPr>
            <a:cxnSpLocks noChangeShapeType="1"/>
            <a:stCxn id="38917" idx="5"/>
            <a:endCxn id="38920" idx="1"/>
          </p:cNvCxnSpPr>
          <p:nvPr/>
        </p:nvCxnSpPr>
        <p:spPr bwMode="auto">
          <a:xfrm>
            <a:off x="7031512" y="2001957"/>
            <a:ext cx="588751" cy="5242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5" name="AutoShape 22"/>
          <p:cNvCxnSpPr>
            <a:cxnSpLocks noChangeShapeType="1"/>
            <a:stCxn id="38919" idx="3"/>
            <a:endCxn id="38921" idx="7"/>
          </p:cNvCxnSpPr>
          <p:nvPr/>
        </p:nvCxnSpPr>
        <p:spPr bwMode="auto">
          <a:xfrm rot="5400000">
            <a:off x="4534784" y="2641110"/>
            <a:ext cx="913170" cy="685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6" name="AutoShape 23"/>
          <p:cNvCxnSpPr>
            <a:cxnSpLocks noChangeShapeType="1"/>
            <a:stCxn id="38919" idx="4"/>
            <a:endCxn id="38922" idx="0"/>
          </p:cNvCxnSpPr>
          <p:nvPr/>
        </p:nvCxnSpPr>
        <p:spPr bwMode="auto">
          <a:xfrm rot="5400000">
            <a:off x="5303215" y="2905231"/>
            <a:ext cx="710208" cy="813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7" name="AutoShape 24"/>
          <p:cNvCxnSpPr>
            <a:cxnSpLocks noChangeShapeType="1"/>
            <a:stCxn id="38920" idx="3"/>
            <a:endCxn id="38923" idx="0"/>
          </p:cNvCxnSpPr>
          <p:nvPr/>
        </p:nvCxnSpPr>
        <p:spPr bwMode="auto">
          <a:xfrm rot="5400000">
            <a:off x="6961632" y="2947176"/>
            <a:ext cx="773589" cy="543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8" name="AutoShape 25"/>
          <p:cNvCxnSpPr>
            <a:cxnSpLocks noChangeShapeType="1"/>
            <a:stCxn id="38920" idx="4"/>
            <a:endCxn id="38924" idx="0"/>
          </p:cNvCxnSpPr>
          <p:nvPr/>
        </p:nvCxnSpPr>
        <p:spPr bwMode="auto">
          <a:xfrm rot="5400000">
            <a:off x="7661446" y="3206062"/>
            <a:ext cx="634008" cy="130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9" name="AutoShape 26"/>
          <p:cNvCxnSpPr>
            <a:cxnSpLocks noChangeShapeType="1"/>
            <a:stCxn id="38921" idx="4"/>
            <a:endCxn id="38918" idx="0"/>
          </p:cNvCxnSpPr>
          <p:nvPr/>
        </p:nvCxnSpPr>
        <p:spPr bwMode="auto">
          <a:xfrm rot="5400000">
            <a:off x="4005051" y="4039471"/>
            <a:ext cx="557808" cy="988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0" name="AutoShape 27"/>
          <p:cNvCxnSpPr>
            <a:cxnSpLocks noChangeShapeType="1"/>
            <a:stCxn id="38922" idx="3"/>
            <a:endCxn id="38925" idx="0"/>
          </p:cNvCxnSpPr>
          <p:nvPr/>
        </p:nvCxnSpPr>
        <p:spPr bwMode="auto">
          <a:xfrm rot="5400000">
            <a:off x="4841213" y="3924533"/>
            <a:ext cx="621189" cy="1129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1" name="AutoShape 28"/>
          <p:cNvCxnSpPr>
            <a:cxnSpLocks noChangeShapeType="1"/>
            <a:stCxn id="38922" idx="4"/>
            <a:endCxn id="38926" idx="0"/>
          </p:cNvCxnSpPr>
          <p:nvPr/>
        </p:nvCxnSpPr>
        <p:spPr bwMode="auto">
          <a:xfrm rot="16200000" flipH="1">
            <a:off x="5446341" y="3905104"/>
            <a:ext cx="557808" cy="215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2" name="AutoShape 29"/>
          <p:cNvCxnSpPr>
            <a:cxnSpLocks noChangeShapeType="1"/>
            <a:stCxn id="38922" idx="5"/>
            <a:endCxn id="38927" idx="0"/>
          </p:cNvCxnSpPr>
          <p:nvPr/>
        </p:nvCxnSpPr>
        <p:spPr bwMode="auto">
          <a:xfrm rot="16200000" flipH="1">
            <a:off x="5934057" y="3763363"/>
            <a:ext cx="621189" cy="4352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3" name="AutoShape 30"/>
          <p:cNvCxnSpPr>
            <a:cxnSpLocks noChangeShapeType="1"/>
            <a:stCxn id="38925" idx="4"/>
            <a:endCxn id="38928" idx="0"/>
          </p:cNvCxnSpPr>
          <p:nvPr/>
        </p:nvCxnSpPr>
        <p:spPr bwMode="auto">
          <a:xfrm rot="5400000">
            <a:off x="4750796" y="4785277"/>
            <a:ext cx="405408" cy="283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4" name="AutoShape 31"/>
          <p:cNvCxnSpPr>
            <a:cxnSpLocks noChangeShapeType="1"/>
            <a:stCxn id="38926" idx="4"/>
            <a:endCxn id="38929" idx="0"/>
          </p:cNvCxnSpPr>
          <p:nvPr/>
        </p:nvCxnSpPr>
        <p:spPr bwMode="auto">
          <a:xfrm rot="5400000">
            <a:off x="5616031" y="4912994"/>
            <a:ext cx="405408" cy="2822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5" name="AutoShape 32"/>
          <p:cNvCxnSpPr>
            <a:cxnSpLocks noChangeShapeType="1"/>
            <a:stCxn id="38927" idx="4"/>
            <a:endCxn id="38930" idx="0"/>
          </p:cNvCxnSpPr>
          <p:nvPr/>
        </p:nvCxnSpPr>
        <p:spPr bwMode="auto">
          <a:xfrm rot="16200000" flipH="1">
            <a:off x="6316201" y="4870499"/>
            <a:ext cx="481608" cy="1894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6" name="AutoShape 33"/>
          <p:cNvCxnSpPr>
            <a:cxnSpLocks noChangeShapeType="1"/>
            <a:stCxn id="38923" idx="4"/>
            <a:endCxn id="38931" idx="0"/>
          </p:cNvCxnSpPr>
          <p:nvPr/>
        </p:nvCxnSpPr>
        <p:spPr bwMode="auto">
          <a:xfrm rot="16200000" flipH="1">
            <a:off x="6865971" y="4249217"/>
            <a:ext cx="557808" cy="13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7" name="AutoShape 34"/>
          <p:cNvCxnSpPr>
            <a:cxnSpLocks noChangeShapeType="1"/>
            <a:stCxn id="38924" idx="4"/>
            <a:endCxn id="38932" idx="0"/>
          </p:cNvCxnSpPr>
          <p:nvPr/>
        </p:nvCxnSpPr>
        <p:spPr bwMode="auto">
          <a:xfrm rot="5400000">
            <a:off x="7749814" y="4145714"/>
            <a:ext cx="405408" cy="387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8948" name="Oval 35"/>
          <p:cNvSpPr>
            <a:spLocks noChangeArrowheads="1"/>
          </p:cNvSpPr>
          <p:nvPr/>
        </p:nvSpPr>
        <p:spPr bwMode="auto">
          <a:xfrm>
            <a:off x="8170863" y="3758208"/>
            <a:ext cx="961712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phone</a:t>
            </a:r>
          </a:p>
        </p:txBody>
      </p:sp>
      <p:sp>
        <p:nvSpPr>
          <p:cNvPr id="38949" name="Oval 36"/>
          <p:cNvSpPr>
            <a:spLocks noChangeArrowheads="1"/>
          </p:cNvSpPr>
          <p:nvPr/>
        </p:nvSpPr>
        <p:spPr bwMode="auto">
          <a:xfrm>
            <a:off x="8153400" y="4672608"/>
            <a:ext cx="961712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23456</a:t>
            </a:r>
          </a:p>
        </p:txBody>
      </p:sp>
      <p:cxnSp>
        <p:nvCxnSpPr>
          <p:cNvPr id="38950" name="AutoShape 37"/>
          <p:cNvCxnSpPr>
            <a:cxnSpLocks noChangeShapeType="1"/>
            <a:stCxn id="38920" idx="5"/>
            <a:endCxn id="38948" idx="0"/>
          </p:cNvCxnSpPr>
          <p:nvPr/>
        </p:nvCxnSpPr>
        <p:spPr bwMode="auto">
          <a:xfrm rot="16200000" flipH="1">
            <a:off x="8037726" y="3144214"/>
            <a:ext cx="925989" cy="3019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51" name="AutoShape 38"/>
          <p:cNvCxnSpPr>
            <a:cxnSpLocks noChangeShapeType="1"/>
            <a:stCxn id="38948" idx="4"/>
            <a:endCxn id="38949" idx="0"/>
          </p:cNvCxnSpPr>
          <p:nvPr/>
        </p:nvCxnSpPr>
        <p:spPr bwMode="auto">
          <a:xfrm rot="5400000">
            <a:off x="8402184" y="4423073"/>
            <a:ext cx="481608" cy="17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-5387" y="2093244"/>
            <a:ext cx="3789472" cy="33055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person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 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name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“Mary”,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address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street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”:“Maple”,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no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345,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city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“Seattle”}},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name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“John”,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address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“Thailand”,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phone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2345678}}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</a:t>
            </a:r>
          </a:p>
          <a:p>
            <a:pPr eaLnBrk="1" hangingPunct="1"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0113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AutoShape 20">
            <a:extLst>
              <a:ext uri="{FF2B5EF4-FFF2-40B4-BE49-F238E27FC236}">
                <a16:creationId xmlns:a16="http://schemas.microsoft.com/office/drawing/2014/main" id="{59A59D70-55EE-AD4B-8725-6682FEC5E64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437146" y="2521328"/>
            <a:ext cx="1554223" cy="853154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prstDash val="sysDot"/>
            <a:round/>
            <a:headEnd/>
            <a:tailEnd type="triangle" w="med" len="med"/>
          </a:ln>
        </p:spPr>
      </p:cxnSp>
      <p:cxnSp>
        <p:nvCxnSpPr>
          <p:cNvPr id="42" name="AutoShape 20">
            <a:extLst>
              <a:ext uri="{FF2B5EF4-FFF2-40B4-BE49-F238E27FC236}">
                <a16:creationId xmlns:a16="http://schemas.microsoft.com/office/drawing/2014/main" id="{5847511A-581C-ED42-8852-BCC947C736D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40415" y="2743200"/>
            <a:ext cx="3785472" cy="1485943"/>
          </a:xfrm>
          <a:prstGeom prst="straightConnector1">
            <a:avLst/>
          </a:prstGeom>
          <a:noFill/>
          <a:ln w="57150">
            <a:solidFill>
              <a:schemeClr val="accent6"/>
            </a:solidFill>
            <a:prstDash val="sysDot"/>
            <a:round/>
            <a:headEnd/>
            <a:tailEnd type="triangle" w="med" len="med"/>
          </a:ln>
        </p:spPr>
      </p:cxnSp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9A04CB-516D-0C40-A1A9-6E11833C24B3}" type="slidenum">
              <a:rPr lang="en-US" sz="1200" smtClean="0"/>
              <a:pPr/>
              <a:t>62</a:t>
            </a:fld>
            <a:endParaRPr lang="en-US" sz="1200" dirty="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JSON Semantics: a Tree !</a:t>
            </a:r>
          </a:p>
        </p:txBody>
      </p:sp>
      <p:sp>
        <p:nvSpPr>
          <p:cNvPr id="38917" name="Oval 4"/>
          <p:cNvSpPr>
            <a:spLocks noChangeArrowheads="1"/>
          </p:cNvSpPr>
          <p:nvPr/>
        </p:nvSpPr>
        <p:spPr bwMode="auto">
          <a:xfrm>
            <a:off x="6150979" y="1632546"/>
            <a:ext cx="1031608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rgbClr val="006600"/>
                </a:solidFill>
                <a:latin typeface="Arial"/>
                <a:cs typeface="Arial"/>
              </a:rPr>
              <a:t>person</a:t>
            </a:r>
          </a:p>
        </p:txBody>
      </p:sp>
      <p:sp>
        <p:nvSpPr>
          <p:cNvPr id="38918" name="Oval 5"/>
          <p:cNvSpPr>
            <a:spLocks noChangeArrowheads="1"/>
          </p:cNvSpPr>
          <p:nvPr/>
        </p:nvSpPr>
        <p:spPr bwMode="auto">
          <a:xfrm>
            <a:off x="3810000" y="4367808"/>
            <a:ext cx="849041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Mary</a:t>
            </a:r>
          </a:p>
        </p:txBody>
      </p:sp>
      <p:sp>
        <p:nvSpPr>
          <p:cNvPr id="38919" name="Oval 6"/>
          <p:cNvSpPr>
            <a:spLocks noChangeArrowheads="1"/>
          </p:cNvSpPr>
          <p:nvPr/>
        </p:nvSpPr>
        <p:spPr bwMode="auto">
          <a:xfrm>
            <a:off x="5183188" y="2158008"/>
            <a:ext cx="1031608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rgbClr val="006600"/>
              </a:solidFill>
              <a:latin typeface="Arial"/>
              <a:cs typeface="Arial"/>
            </a:endParaRPr>
          </a:p>
        </p:txBody>
      </p:sp>
      <p:sp>
        <p:nvSpPr>
          <p:cNvPr id="38920" name="Oval 7"/>
          <p:cNvSpPr>
            <a:spLocks noChangeArrowheads="1"/>
          </p:cNvSpPr>
          <p:nvPr/>
        </p:nvSpPr>
        <p:spPr bwMode="auto">
          <a:xfrm>
            <a:off x="7469188" y="2462808"/>
            <a:ext cx="1031608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rgbClr val="006600"/>
              </a:solidFill>
              <a:latin typeface="Arial"/>
              <a:cs typeface="Arial"/>
            </a:endParaRPr>
          </a:p>
        </p:txBody>
      </p:sp>
      <p:sp>
        <p:nvSpPr>
          <p:cNvPr id="38921" name="Oval 8"/>
          <p:cNvSpPr>
            <a:spLocks noChangeArrowheads="1"/>
          </p:cNvSpPr>
          <p:nvPr/>
        </p:nvSpPr>
        <p:spPr bwMode="auto">
          <a:xfrm>
            <a:off x="3887788" y="3377208"/>
            <a:ext cx="891200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name</a:t>
            </a:r>
          </a:p>
        </p:txBody>
      </p:sp>
      <p:sp>
        <p:nvSpPr>
          <p:cNvPr id="38922" name="Oval 9"/>
          <p:cNvSpPr>
            <a:spLocks noChangeArrowheads="1"/>
          </p:cNvSpPr>
          <p:nvPr/>
        </p:nvSpPr>
        <p:spPr bwMode="auto">
          <a:xfrm>
            <a:off x="5038725" y="3301008"/>
            <a:ext cx="1157839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address</a:t>
            </a:r>
          </a:p>
        </p:txBody>
      </p:sp>
      <p:sp>
        <p:nvSpPr>
          <p:cNvPr id="38923" name="Oval 10"/>
          <p:cNvSpPr>
            <a:spLocks noChangeArrowheads="1"/>
          </p:cNvSpPr>
          <p:nvPr/>
        </p:nvSpPr>
        <p:spPr bwMode="auto">
          <a:xfrm>
            <a:off x="6630988" y="3605808"/>
            <a:ext cx="891200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name</a:t>
            </a:r>
          </a:p>
        </p:txBody>
      </p:sp>
      <p:sp>
        <p:nvSpPr>
          <p:cNvPr id="38924" name="Oval 11"/>
          <p:cNvSpPr>
            <a:spLocks noChangeArrowheads="1"/>
          </p:cNvSpPr>
          <p:nvPr/>
        </p:nvSpPr>
        <p:spPr bwMode="auto">
          <a:xfrm>
            <a:off x="7392988" y="3529608"/>
            <a:ext cx="1157839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address</a:t>
            </a:r>
          </a:p>
        </p:txBody>
      </p:sp>
      <p:sp>
        <p:nvSpPr>
          <p:cNvPr id="38925" name="Oval 12"/>
          <p:cNvSpPr>
            <a:spLocks noChangeArrowheads="1"/>
          </p:cNvSpPr>
          <p:nvPr/>
        </p:nvSpPr>
        <p:spPr bwMode="auto">
          <a:xfrm>
            <a:off x="4649788" y="4291608"/>
            <a:ext cx="891077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street</a:t>
            </a:r>
          </a:p>
        </p:txBody>
      </p:sp>
      <p:sp>
        <p:nvSpPr>
          <p:cNvPr id="38926" name="Oval 13"/>
          <p:cNvSpPr>
            <a:spLocks noChangeArrowheads="1"/>
          </p:cNvSpPr>
          <p:nvPr/>
        </p:nvSpPr>
        <p:spPr bwMode="auto">
          <a:xfrm>
            <a:off x="5562600" y="4291608"/>
            <a:ext cx="540490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no</a:t>
            </a:r>
          </a:p>
        </p:txBody>
      </p:sp>
      <p:sp>
        <p:nvSpPr>
          <p:cNvPr id="38927" name="Oval 14"/>
          <p:cNvSpPr>
            <a:spLocks noChangeArrowheads="1"/>
          </p:cNvSpPr>
          <p:nvPr/>
        </p:nvSpPr>
        <p:spPr bwMode="auto">
          <a:xfrm>
            <a:off x="6134100" y="4291608"/>
            <a:ext cx="656401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city</a:t>
            </a:r>
          </a:p>
        </p:txBody>
      </p:sp>
      <p:sp>
        <p:nvSpPr>
          <p:cNvPr id="38928" name="Oval 15"/>
          <p:cNvSpPr>
            <a:spLocks noChangeArrowheads="1"/>
          </p:cNvSpPr>
          <p:nvPr/>
        </p:nvSpPr>
        <p:spPr bwMode="auto">
          <a:xfrm>
            <a:off x="4321175" y="5129808"/>
            <a:ext cx="980996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Maple</a:t>
            </a:r>
          </a:p>
        </p:txBody>
      </p:sp>
      <p:sp>
        <p:nvSpPr>
          <p:cNvPr id="38929" name="Oval 16"/>
          <p:cNvSpPr>
            <a:spLocks noChangeArrowheads="1"/>
          </p:cNvSpPr>
          <p:nvPr/>
        </p:nvSpPr>
        <p:spPr bwMode="auto">
          <a:xfrm>
            <a:off x="5464175" y="5129808"/>
            <a:ext cx="680897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345</a:t>
            </a:r>
          </a:p>
        </p:txBody>
      </p:sp>
      <p:sp>
        <p:nvSpPr>
          <p:cNvPr id="38930" name="Oval 17"/>
          <p:cNvSpPr>
            <a:spLocks noChangeArrowheads="1"/>
          </p:cNvSpPr>
          <p:nvPr/>
        </p:nvSpPr>
        <p:spPr bwMode="auto">
          <a:xfrm>
            <a:off x="6107113" y="5206008"/>
            <a:ext cx="1089194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Seattle</a:t>
            </a:r>
          </a:p>
        </p:txBody>
      </p:sp>
      <p:sp>
        <p:nvSpPr>
          <p:cNvPr id="38931" name="Oval 18"/>
          <p:cNvSpPr>
            <a:spLocks noChangeArrowheads="1"/>
          </p:cNvSpPr>
          <p:nvPr/>
        </p:nvSpPr>
        <p:spPr bwMode="auto">
          <a:xfrm>
            <a:off x="6781800" y="4596408"/>
            <a:ext cx="862724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John</a:t>
            </a:r>
          </a:p>
        </p:txBody>
      </p:sp>
      <p:sp>
        <p:nvSpPr>
          <p:cNvPr id="38932" name="Oval 19"/>
          <p:cNvSpPr>
            <a:spLocks noChangeArrowheads="1"/>
          </p:cNvSpPr>
          <p:nvPr/>
        </p:nvSpPr>
        <p:spPr bwMode="auto">
          <a:xfrm>
            <a:off x="7543800" y="4367808"/>
            <a:ext cx="778653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Thai</a:t>
            </a:r>
          </a:p>
        </p:txBody>
      </p:sp>
      <p:cxnSp>
        <p:nvCxnSpPr>
          <p:cNvPr id="38933" name="AutoShape 20"/>
          <p:cNvCxnSpPr>
            <a:cxnSpLocks noChangeShapeType="1"/>
            <a:stCxn id="38917" idx="3"/>
            <a:endCxn id="38919" idx="7"/>
          </p:cNvCxnSpPr>
          <p:nvPr/>
        </p:nvCxnSpPr>
        <p:spPr bwMode="auto">
          <a:xfrm flipH="1">
            <a:off x="6063721" y="2001957"/>
            <a:ext cx="238333" cy="2194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4" name="AutoShape 21"/>
          <p:cNvCxnSpPr>
            <a:cxnSpLocks noChangeShapeType="1"/>
            <a:stCxn id="38917" idx="5"/>
            <a:endCxn id="38920" idx="1"/>
          </p:cNvCxnSpPr>
          <p:nvPr/>
        </p:nvCxnSpPr>
        <p:spPr bwMode="auto">
          <a:xfrm>
            <a:off x="7031512" y="2001957"/>
            <a:ext cx="588751" cy="5242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5" name="AutoShape 22"/>
          <p:cNvCxnSpPr>
            <a:cxnSpLocks noChangeShapeType="1"/>
            <a:stCxn id="38919" idx="3"/>
            <a:endCxn id="38921" idx="7"/>
          </p:cNvCxnSpPr>
          <p:nvPr/>
        </p:nvCxnSpPr>
        <p:spPr bwMode="auto">
          <a:xfrm rot="5400000">
            <a:off x="4534784" y="2641110"/>
            <a:ext cx="913170" cy="685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6" name="AutoShape 23"/>
          <p:cNvCxnSpPr>
            <a:cxnSpLocks noChangeShapeType="1"/>
            <a:stCxn id="38919" idx="4"/>
            <a:endCxn id="38922" idx="0"/>
          </p:cNvCxnSpPr>
          <p:nvPr/>
        </p:nvCxnSpPr>
        <p:spPr bwMode="auto">
          <a:xfrm rot="5400000">
            <a:off x="5303215" y="2905231"/>
            <a:ext cx="710208" cy="813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7" name="AutoShape 24"/>
          <p:cNvCxnSpPr>
            <a:cxnSpLocks noChangeShapeType="1"/>
            <a:stCxn id="38920" idx="3"/>
            <a:endCxn id="38923" idx="0"/>
          </p:cNvCxnSpPr>
          <p:nvPr/>
        </p:nvCxnSpPr>
        <p:spPr bwMode="auto">
          <a:xfrm rot="5400000">
            <a:off x="6961632" y="2947176"/>
            <a:ext cx="773589" cy="543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8" name="AutoShape 25"/>
          <p:cNvCxnSpPr>
            <a:cxnSpLocks noChangeShapeType="1"/>
            <a:stCxn id="38920" idx="4"/>
            <a:endCxn id="38924" idx="0"/>
          </p:cNvCxnSpPr>
          <p:nvPr/>
        </p:nvCxnSpPr>
        <p:spPr bwMode="auto">
          <a:xfrm rot="5400000">
            <a:off x="7661446" y="3206062"/>
            <a:ext cx="634008" cy="1308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39" name="AutoShape 26"/>
          <p:cNvCxnSpPr>
            <a:cxnSpLocks noChangeShapeType="1"/>
            <a:stCxn id="38921" idx="4"/>
            <a:endCxn id="38918" idx="0"/>
          </p:cNvCxnSpPr>
          <p:nvPr/>
        </p:nvCxnSpPr>
        <p:spPr bwMode="auto">
          <a:xfrm rot="5400000">
            <a:off x="4005051" y="4039471"/>
            <a:ext cx="557808" cy="988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0" name="AutoShape 27"/>
          <p:cNvCxnSpPr>
            <a:cxnSpLocks noChangeShapeType="1"/>
            <a:stCxn id="38922" idx="3"/>
            <a:endCxn id="38925" idx="0"/>
          </p:cNvCxnSpPr>
          <p:nvPr/>
        </p:nvCxnSpPr>
        <p:spPr bwMode="auto">
          <a:xfrm rot="5400000">
            <a:off x="4841213" y="3924533"/>
            <a:ext cx="621189" cy="11296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1" name="AutoShape 28"/>
          <p:cNvCxnSpPr>
            <a:cxnSpLocks noChangeShapeType="1"/>
            <a:stCxn id="38922" idx="4"/>
            <a:endCxn id="38926" idx="0"/>
          </p:cNvCxnSpPr>
          <p:nvPr/>
        </p:nvCxnSpPr>
        <p:spPr bwMode="auto">
          <a:xfrm rot="16200000" flipH="1">
            <a:off x="5446341" y="3905104"/>
            <a:ext cx="557808" cy="215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2" name="AutoShape 29"/>
          <p:cNvCxnSpPr>
            <a:cxnSpLocks noChangeShapeType="1"/>
            <a:stCxn id="38922" idx="5"/>
            <a:endCxn id="38927" idx="0"/>
          </p:cNvCxnSpPr>
          <p:nvPr/>
        </p:nvCxnSpPr>
        <p:spPr bwMode="auto">
          <a:xfrm rot="16200000" flipH="1">
            <a:off x="5934057" y="3763363"/>
            <a:ext cx="621189" cy="4352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3" name="AutoShape 30"/>
          <p:cNvCxnSpPr>
            <a:cxnSpLocks noChangeShapeType="1"/>
            <a:stCxn id="38925" idx="4"/>
            <a:endCxn id="38928" idx="0"/>
          </p:cNvCxnSpPr>
          <p:nvPr/>
        </p:nvCxnSpPr>
        <p:spPr bwMode="auto">
          <a:xfrm rot="5400000">
            <a:off x="4750796" y="4785277"/>
            <a:ext cx="405408" cy="283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4" name="AutoShape 31"/>
          <p:cNvCxnSpPr>
            <a:cxnSpLocks noChangeShapeType="1"/>
            <a:stCxn id="38926" idx="4"/>
            <a:endCxn id="38929" idx="0"/>
          </p:cNvCxnSpPr>
          <p:nvPr/>
        </p:nvCxnSpPr>
        <p:spPr bwMode="auto">
          <a:xfrm rot="5400000">
            <a:off x="5616031" y="4912994"/>
            <a:ext cx="405408" cy="2822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5" name="AutoShape 32"/>
          <p:cNvCxnSpPr>
            <a:cxnSpLocks noChangeShapeType="1"/>
            <a:stCxn id="38927" idx="4"/>
            <a:endCxn id="38930" idx="0"/>
          </p:cNvCxnSpPr>
          <p:nvPr/>
        </p:nvCxnSpPr>
        <p:spPr bwMode="auto">
          <a:xfrm rot="16200000" flipH="1">
            <a:off x="6316201" y="4870499"/>
            <a:ext cx="481608" cy="1894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6" name="AutoShape 33"/>
          <p:cNvCxnSpPr>
            <a:cxnSpLocks noChangeShapeType="1"/>
            <a:stCxn id="38923" idx="4"/>
            <a:endCxn id="38931" idx="0"/>
          </p:cNvCxnSpPr>
          <p:nvPr/>
        </p:nvCxnSpPr>
        <p:spPr bwMode="auto">
          <a:xfrm rot="16200000" flipH="1">
            <a:off x="6865971" y="4249217"/>
            <a:ext cx="557808" cy="13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47" name="AutoShape 34"/>
          <p:cNvCxnSpPr>
            <a:cxnSpLocks noChangeShapeType="1"/>
            <a:stCxn id="38924" idx="4"/>
            <a:endCxn id="38932" idx="0"/>
          </p:cNvCxnSpPr>
          <p:nvPr/>
        </p:nvCxnSpPr>
        <p:spPr bwMode="auto">
          <a:xfrm rot="5400000">
            <a:off x="7749814" y="4145714"/>
            <a:ext cx="405408" cy="3878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8948" name="Oval 35"/>
          <p:cNvSpPr>
            <a:spLocks noChangeArrowheads="1"/>
          </p:cNvSpPr>
          <p:nvPr/>
        </p:nvSpPr>
        <p:spPr bwMode="auto">
          <a:xfrm>
            <a:off x="8170863" y="3758208"/>
            <a:ext cx="961712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006600"/>
                </a:solidFill>
                <a:latin typeface="Arial"/>
                <a:cs typeface="Arial"/>
              </a:rPr>
              <a:t>phone</a:t>
            </a:r>
          </a:p>
        </p:txBody>
      </p:sp>
      <p:sp>
        <p:nvSpPr>
          <p:cNvPr id="38949" name="Oval 36"/>
          <p:cNvSpPr>
            <a:spLocks noChangeArrowheads="1"/>
          </p:cNvSpPr>
          <p:nvPr/>
        </p:nvSpPr>
        <p:spPr bwMode="auto">
          <a:xfrm>
            <a:off x="8153400" y="4672608"/>
            <a:ext cx="961712" cy="4327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latin typeface="Arial"/>
                <a:cs typeface="Arial"/>
              </a:rPr>
              <a:t>23456</a:t>
            </a:r>
          </a:p>
        </p:txBody>
      </p:sp>
      <p:cxnSp>
        <p:nvCxnSpPr>
          <p:cNvPr id="38950" name="AutoShape 37"/>
          <p:cNvCxnSpPr>
            <a:cxnSpLocks noChangeShapeType="1"/>
            <a:stCxn id="38920" idx="5"/>
            <a:endCxn id="38948" idx="0"/>
          </p:cNvCxnSpPr>
          <p:nvPr/>
        </p:nvCxnSpPr>
        <p:spPr bwMode="auto">
          <a:xfrm rot="16200000" flipH="1">
            <a:off x="8037726" y="3144214"/>
            <a:ext cx="925989" cy="3019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951" name="AutoShape 38"/>
          <p:cNvCxnSpPr>
            <a:cxnSpLocks noChangeShapeType="1"/>
            <a:stCxn id="38948" idx="4"/>
            <a:endCxn id="38949" idx="0"/>
          </p:cNvCxnSpPr>
          <p:nvPr/>
        </p:nvCxnSpPr>
        <p:spPr bwMode="auto">
          <a:xfrm rot="5400000">
            <a:off x="8402184" y="4423073"/>
            <a:ext cx="481608" cy="17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-5387" y="2093244"/>
            <a:ext cx="3789472" cy="33055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person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 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name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“Mary”,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address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street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”:“Maple”,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no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345,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city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“Seattle”}},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name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“John”,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address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“Thailand”,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phone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2345678}}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</a:t>
            </a:r>
          </a:p>
          <a:p>
            <a:pPr eaLnBrk="1" hangingPunct="1"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2F276-C0B0-7044-A63D-A073613DD7F3}"/>
              </a:ext>
            </a:extLst>
          </p:cNvPr>
          <p:cNvSpPr txBox="1"/>
          <p:nvPr/>
        </p:nvSpPr>
        <p:spPr>
          <a:xfrm>
            <a:off x="4040287" y="1986524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Barmeno ExtraBold" panose="020B0500000000000000" pitchFamily="34" charset="0"/>
                <a:cs typeface="Arial"/>
              </a:rPr>
              <a:t>Object[0]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8A05DD-7565-C64C-BD4D-D8877A76F449}"/>
              </a:ext>
            </a:extLst>
          </p:cNvPr>
          <p:cNvSpPr txBox="1"/>
          <p:nvPr/>
        </p:nvSpPr>
        <p:spPr>
          <a:xfrm>
            <a:off x="7539921" y="1981147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Barmeno ExtraBold" panose="020B0500000000000000" pitchFamily="34" charset="0"/>
                <a:cs typeface="Arial"/>
              </a:rPr>
              <a:t>Object[1]</a:t>
            </a:r>
          </a:p>
        </p:txBody>
      </p:sp>
      <p:sp>
        <p:nvSpPr>
          <p:cNvPr id="47" name="AutoShape 4">
            <a:extLst>
              <a:ext uri="{FF2B5EF4-FFF2-40B4-BE49-F238E27FC236}">
                <a16:creationId xmlns:a16="http://schemas.microsoft.com/office/drawing/2014/main" id="{8C23A6E2-7BD5-7C40-A84A-997363A92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318" y="6019800"/>
            <a:ext cx="5356672" cy="57888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Barmeno ExtraBold" panose="020B0500000000000000" pitchFamily="34" charset="0"/>
                <a:cs typeface="Arial"/>
              </a:rPr>
              <a:t>Note: arrays are </a:t>
            </a:r>
            <a:r>
              <a:rPr lang="en-US" sz="2800" dirty="0">
                <a:solidFill>
                  <a:srgbClr val="C00000"/>
                </a:solidFill>
                <a:latin typeface="Barmeno ExtraBold" panose="020B0500000000000000" pitchFamily="34" charset="0"/>
                <a:cs typeface="Arial"/>
              </a:rPr>
              <a:t>ordered </a:t>
            </a:r>
            <a:r>
              <a:rPr lang="en-US" sz="2800" dirty="0">
                <a:latin typeface="Barmeno ExtraBold" panose="020B0500000000000000" pitchFamily="34" charset="0"/>
                <a:cs typeface="Arial"/>
              </a:rPr>
              <a:t>in JSON!</a:t>
            </a:r>
          </a:p>
        </p:txBody>
      </p:sp>
    </p:spTree>
    <p:extLst>
      <p:ext uri="{BB962C8B-B14F-4D97-AF65-F5344CB8AC3E}">
        <p14:creationId xmlns:p14="http://schemas.microsoft.com/office/powerpoint/2010/main" val="44761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8AE78A-6452-6A48-B10C-3BC375F40A8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JSON Data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JSON is </a:t>
            </a:r>
            <a:r>
              <a:rPr lang="en-US" dirty="0">
                <a:solidFill>
                  <a:srgbClr val="C00000"/>
                </a:solidFill>
              </a:rPr>
              <a:t>self-describing</a:t>
            </a:r>
          </a:p>
          <a:p>
            <a:pPr lvl="1" eaLnBrk="1" hangingPunct="1"/>
            <a:r>
              <a:rPr lang="en-US" dirty="0"/>
              <a:t>similar to XML, but even more verbose</a:t>
            </a:r>
          </a:p>
          <a:p>
            <a:pPr eaLnBrk="1" hangingPunct="1"/>
            <a:r>
              <a:rPr lang="en-US" dirty="0"/>
              <a:t>Schema elements are included with the data</a:t>
            </a:r>
          </a:p>
          <a:p>
            <a:pPr lvl="1" eaLnBrk="1" hangingPunct="1"/>
            <a:r>
              <a:rPr lang="en-US" dirty="0"/>
              <a:t>Relational schema: </a:t>
            </a:r>
            <a:r>
              <a:rPr lang="en-US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person(name,phone</a:t>
            </a:r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 eaLnBrk="1" hangingPunct="1"/>
            <a:r>
              <a:rPr lang="en-US" dirty="0"/>
              <a:t>In Json “</a:t>
            </a:r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/>
              <a:t>”, “</a:t>
            </a:r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dirty="0"/>
              <a:t>”, “</a:t>
            </a:r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</a:t>
            </a:r>
            <a:r>
              <a:rPr lang="en-US" dirty="0"/>
              <a:t>” are part of the data, and are repeated many times</a:t>
            </a:r>
          </a:p>
          <a:p>
            <a:pPr eaLnBrk="1" hangingPunct="1"/>
            <a:r>
              <a:rPr lang="en-US" dirty="0"/>
              <a:t>Consequence: JSON is more flexible</a:t>
            </a:r>
          </a:p>
          <a:p>
            <a:pPr eaLnBrk="1" hangingPunct="1"/>
            <a:r>
              <a:rPr lang="en-US" dirty="0"/>
              <a:t>JSON = </a:t>
            </a:r>
            <a:r>
              <a:rPr lang="en-US" dirty="0">
                <a:solidFill>
                  <a:srgbClr val="C00000"/>
                </a:solidFill>
              </a:rPr>
              <a:t>semi-structured</a:t>
            </a:r>
            <a:r>
              <a:rPr lang="en-US" dirty="0"/>
              <a:t> data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35FDCF8-B2CE-4543-9F18-D5AED300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40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940236" y="425560"/>
            <a:ext cx="7263528" cy="707886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Mapping Relational Data to JSON</a:t>
            </a:r>
          </a:p>
        </p:txBody>
      </p:sp>
      <p:sp>
        <p:nvSpPr>
          <p:cNvPr id="4301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BE7606A-D5F4-7A46-8D07-1C1C37CEA99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3013" name="Line 4"/>
          <p:cNvSpPr>
            <a:spLocks noChangeShapeType="1"/>
          </p:cNvSpPr>
          <p:nvPr/>
        </p:nvSpPr>
        <p:spPr bwMode="auto">
          <a:xfrm flipH="1">
            <a:off x="5459413" y="17526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014" name="Line 5"/>
          <p:cNvSpPr>
            <a:spLocks noChangeShapeType="1"/>
          </p:cNvSpPr>
          <p:nvPr/>
        </p:nvSpPr>
        <p:spPr bwMode="auto">
          <a:xfrm>
            <a:off x="6450013" y="1752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015" name="Line 6"/>
          <p:cNvSpPr>
            <a:spLocks noChangeShapeType="1"/>
          </p:cNvSpPr>
          <p:nvPr/>
        </p:nvSpPr>
        <p:spPr bwMode="auto">
          <a:xfrm>
            <a:off x="6450013" y="1752600"/>
            <a:ext cx="990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 flipH="1">
            <a:off x="4938713" y="2312988"/>
            <a:ext cx="533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5472113" y="2312988"/>
            <a:ext cx="304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018" name="Line 9"/>
          <p:cNvSpPr>
            <a:spLocks noChangeShapeType="1"/>
          </p:cNvSpPr>
          <p:nvPr/>
        </p:nvSpPr>
        <p:spPr bwMode="auto">
          <a:xfrm flipH="1">
            <a:off x="6081713" y="2312988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019" name="Line 10"/>
          <p:cNvSpPr>
            <a:spLocks noChangeShapeType="1"/>
          </p:cNvSpPr>
          <p:nvPr/>
        </p:nvSpPr>
        <p:spPr bwMode="auto">
          <a:xfrm>
            <a:off x="6450013" y="2286000"/>
            <a:ext cx="317500" cy="865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020" name="Line 11"/>
          <p:cNvSpPr>
            <a:spLocks noChangeShapeType="1"/>
          </p:cNvSpPr>
          <p:nvPr/>
        </p:nvSpPr>
        <p:spPr bwMode="auto">
          <a:xfrm flipH="1">
            <a:off x="7072313" y="2312988"/>
            <a:ext cx="381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021" name="Line 12"/>
          <p:cNvSpPr>
            <a:spLocks noChangeShapeType="1"/>
          </p:cNvSpPr>
          <p:nvPr/>
        </p:nvSpPr>
        <p:spPr bwMode="auto">
          <a:xfrm>
            <a:off x="7453313" y="2312988"/>
            <a:ext cx="533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025" name="Text Box 16"/>
          <p:cNvSpPr txBox="1">
            <a:spLocks noChangeArrowheads="1"/>
          </p:cNvSpPr>
          <p:nvPr/>
        </p:nvSpPr>
        <p:spPr bwMode="auto">
          <a:xfrm>
            <a:off x="4495800" y="3048000"/>
            <a:ext cx="5822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</a:p>
        </p:txBody>
      </p:sp>
      <p:sp>
        <p:nvSpPr>
          <p:cNvPr id="43026" name="Text Box 17"/>
          <p:cNvSpPr txBox="1">
            <a:spLocks noChangeArrowheads="1"/>
          </p:cNvSpPr>
          <p:nvPr/>
        </p:nvSpPr>
        <p:spPr bwMode="auto">
          <a:xfrm>
            <a:off x="5791200" y="3048000"/>
            <a:ext cx="5822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</a:p>
        </p:txBody>
      </p:sp>
      <p:sp>
        <p:nvSpPr>
          <p:cNvPr id="43027" name="Text Box 18"/>
          <p:cNvSpPr txBox="1">
            <a:spLocks noChangeArrowheads="1"/>
          </p:cNvSpPr>
          <p:nvPr/>
        </p:nvSpPr>
        <p:spPr bwMode="auto">
          <a:xfrm>
            <a:off x="7086600" y="3048000"/>
            <a:ext cx="5822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</a:p>
        </p:txBody>
      </p:sp>
      <p:sp>
        <p:nvSpPr>
          <p:cNvPr id="43028" name="Text Box 19"/>
          <p:cNvSpPr txBox="1">
            <a:spLocks noChangeArrowheads="1"/>
          </p:cNvSpPr>
          <p:nvPr/>
        </p:nvSpPr>
        <p:spPr bwMode="auto">
          <a:xfrm>
            <a:off x="5181600" y="3048000"/>
            <a:ext cx="6778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</a:t>
            </a:r>
          </a:p>
        </p:txBody>
      </p:sp>
      <p:sp>
        <p:nvSpPr>
          <p:cNvPr id="43029" name="Text Box 20"/>
          <p:cNvSpPr txBox="1">
            <a:spLocks noChangeArrowheads="1"/>
          </p:cNvSpPr>
          <p:nvPr/>
        </p:nvSpPr>
        <p:spPr bwMode="auto">
          <a:xfrm>
            <a:off x="6400800" y="3048000"/>
            <a:ext cx="6778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</a:t>
            </a:r>
          </a:p>
        </p:txBody>
      </p:sp>
      <p:sp>
        <p:nvSpPr>
          <p:cNvPr id="43030" name="Text Box 21"/>
          <p:cNvSpPr txBox="1">
            <a:spLocks noChangeArrowheads="1"/>
          </p:cNvSpPr>
          <p:nvPr/>
        </p:nvSpPr>
        <p:spPr bwMode="auto">
          <a:xfrm>
            <a:off x="7682490" y="3041073"/>
            <a:ext cx="6778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</a:t>
            </a:r>
          </a:p>
        </p:txBody>
      </p:sp>
      <p:sp>
        <p:nvSpPr>
          <p:cNvPr id="43031" name="Text Box 22"/>
          <p:cNvSpPr txBox="1">
            <a:spLocks noChangeArrowheads="1"/>
          </p:cNvSpPr>
          <p:nvPr/>
        </p:nvSpPr>
        <p:spPr bwMode="auto">
          <a:xfrm>
            <a:off x="4481513" y="3325813"/>
            <a:ext cx="6873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Arial"/>
                <a:cs typeface="Arial"/>
              </a:rPr>
              <a:t>“John”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3032" name="Text Box 23"/>
          <p:cNvSpPr txBox="1">
            <a:spLocks noChangeArrowheads="1"/>
          </p:cNvSpPr>
          <p:nvPr/>
        </p:nvSpPr>
        <p:spPr bwMode="auto">
          <a:xfrm>
            <a:off x="5243513" y="3325813"/>
            <a:ext cx="579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Arial"/>
                <a:cs typeface="Arial"/>
              </a:rPr>
              <a:t>3634</a:t>
            </a:r>
          </a:p>
        </p:txBody>
      </p:sp>
      <p:sp>
        <p:nvSpPr>
          <p:cNvPr id="43033" name="Text Box 24"/>
          <p:cNvSpPr txBox="1">
            <a:spLocks noChangeArrowheads="1"/>
          </p:cNvSpPr>
          <p:nvPr/>
        </p:nvSpPr>
        <p:spPr bwMode="auto">
          <a:xfrm>
            <a:off x="5776913" y="3325813"/>
            <a:ext cx="619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Arial"/>
                <a:cs typeface="Arial"/>
              </a:rPr>
              <a:t>“Sue”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3034" name="Text Box 25"/>
          <p:cNvSpPr txBox="1">
            <a:spLocks noChangeArrowheads="1"/>
          </p:cNvSpPr>
          <p:nvPr/>
        </p:nvSpPr>
        <p:spPr bwMode="auto">
          <a:xfrm>
            <a:off x="6996113" y="3325813"/>
            <a:ext cx="62333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Arial"/>
                <a:cs typeface="Arial"/>
              </a:rPr>
              <a:t>“Dirk”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43035" name="Text Box 26"/>
          <p:cNvSpPr txBox="1">
            <a:spLocks noChangeArrowheads="1"/>
          </p:cNvSpPr>
          <p:nvPr/>
        </p:nvSpPr>
        <p:spPr bwMode="auto">
          <a:xfrm>
            <a:off x="6462713" y="3325813"/>
            <a:ext cx="579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Arial"/>
                <a:cs typeface="Arial"/>
              </a:rPr>
              <a:t>6343</a:t>
            </a:r>
          </a:p>
        </p:txBody>
      </p:sp>
      <p:sp>
        <p:nvSpPr>
          <p:cNvPr id="43036" name="Text Box 27"/>
          <p:cNvSpPr txBox="1">
            <a:spLocks noChangeArrowheads="1"/>
          </p:cNvSpPr>
          <p:nvPr/>
        </p:nvSpPr>
        <p:spPr bwMode="auto">
          <a:xfrm>
            <a:off x="7726363" y="3325813"/>
            <a:ext cx="5794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>
                <a:latin typeface="Arial"/>
                <a:cs typeface="Arial"/>
              </a:rPr>
              <a:t>6363</a:t>
            </a:r>
          </a:p>
        </p:txBody>
      </p:sp>
      <p:sp>
        <p:nvSpPr>
          <p:cNvPr id="43037" name="Text Box 28"/>
          <p:cNvSpPr txBox="1">
            <a:spLocks noChangeArrowheads="1"/>
          </p:cNvSpPr>
          <p:nvPr/>
        </p:nvSpPr>
        <p:spPr bwMode="auto">
          <a:xfrm>
            <a:off x="228600" y="2971800"/>
            <a:ext cx="12041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039" name="Text Box 30"/>
          <p:cNvSpPr txBox="1">
            <a:spLocks noChangeArrowheads="1"/>
          </p:cNvSpPr>
          <p:nvPr/>
        </p:nvSpPr>
        <p:spPr bwMode="auto">
          <a:xfrm>
            <a:off x="6096000" y="1447800"/>
            <a:ext cx="78098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</a:p>
        </p:txBody>
      </p:sp>
      <p:graphicFrame>
        <p:nvGraphicFramePr>
          <p:cNvPr id="247839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130864"/>
              </p:ext>
            </p:extLst>
          </p:nvPr>
        </p:nvGraphicFramePr>
        <p:xfrm>
          <a:off x="228600" y="3581400"/>
          <a:ext cx="3505200" cy="18288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phone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3634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6343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Dirk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6363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3905612" y="3952193"/>
            <a:ext cx="4980851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{“</a:t>
            </a:r>
            <a:r>
              <a:rPr lang="en-US" sz="20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person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</a:t>
            </a:r>
            <a:r>
              <a:rPr lang="en-US" sz="20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</a:t>
            </a:r>
            <a:b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{“</a:t>
            </a:r>
            <a:r>
              <a:rPr lang="en-US" sz="20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name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“John”, “</a:t>
            </a:r>
            <a:r>
              <a:rPr lang="en-US" sz="20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phone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r>
              <a:rPr lang="en-US" sz="20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3634},</a:t>
            </a:r>
            <a:b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{“</a:t>
            </a:r>
            <a:r>
              <a:rPr lang="en-US" sz="20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name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”: “Sue”,  “</a:t>
            </a:r>
            <a:r>
              <a:rPr lang="en-US" sz="20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phone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”: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6343},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   {“</a:t>
            </a:r>
            <a:r>
              <a:rPr lang="en-US" sz="20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name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”: “Dirk”, “</a:t>
            </a:r>
            <a:r>
              <a:rPr lang="en-US" sz="20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phone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”: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6383}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2DE369B3-664A-4208-AA9A-F9AA32725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79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4243"/>
            <a:ext cx="7263528" cy="707886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dirty="0"/>
              <a:t>Mapping Relational Data to JSON</a:t>
            </a:r>
          </a:p>
        </p:txBody>
      </p:sp>
      <p:sp>
        <p:nvSpPr>
          <p:cNvPr id="4505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09FC88-D3BB-6649-815E-3DB22C4DF00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76200" y="2205335"/>
            <a:ext cx="12041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48837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487888"/>
              </p:ext>
            </p:extLst>
          </p:nvPr>
        </p:nvGraphicFramePr>
        <p:xfrm>
          <a:off x="152400" y="2667000"/>
          <a:ext cx="3505200" cy="128016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phone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3634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6343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076" name="Rectangle 19"/>
          <p:cNvSpPr>
            <a:spLocks noChangeArrowheads="1"/>
          </p:cNvSpPr>
          <p:nvPr/>
        </p:nvSpPr>
        <p:spPr bwMode="auto">
          <a:xfrm>
            <a:off x="152400" y="1381260"/>
            <a:ext cx="84179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armeno ExtraBold" panose="020B0500000000000000" pitchFamily="34" charset="0"/>
                <a:cs typeface="Arial"/>
              </a:rPr>
              <a:t>“inline” multiple relations </a:t>
            </a:r>
            <a:r>
              <a:rPr lang="en-US" dirty="0" err="1">
                <a:latin typeface="Barmeno ExtraBold" panose="020B0500000000000000" pitchFamily="34" charset="0"/>
                <a:cs typeface="Arial"/>
              </a:rPr>
              <a:t>JOINed</a:t>
            </a:r>
            <a:r>
              <a:rPr lang="en-US" dirty="0">
                <a:latin typeface="Barmeno ExtraBold" panose="020B0500000000000000" pitchFamily="34" charset="0"/>
                <a:cs typeface="Arial"/>
              </a:rPr>
              <a:t> using foreign key references</a:t>
            </a:r>
          </a:p>
        </p:txBody>
      </p:sp>
      <p:sp>
        <p:nvSpPr>
          <p:cNvPr id="45077" name="Text Box 20"/>
          <p:cNvSpPr txBox="1">
            <a:spLocks noChangeArrowheads="1"/>
          </p:cNvSpPr>
          <p:nvPr/>
        </p:nvSpPr>
        <p:spPr bwMode="auto">
          <a:xfrm>
            <a:off x="0" y="4191000"/>
            <a:ext cx="12041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48853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108516"/>
              </p:ext>
            </p:extLst>
          </p:nvPr>
        </p:nvGraphicFramePr>
        <p:xfrm>
          <a:off x="76200" y="4663440"/>
          <a:ext cx="4114800" cy="1706880"/>
        </p:xfrm>
        <a:graphic>
          <a:graphicData uri="http://schemas.openxmlformats.org/drawingml/2006/table">
            <a:tbl>
              <a:tblPr/>
              <a:tblGrid>
                <a:gridCol w="1855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0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personName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date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Gizmo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John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Gadget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Gadget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267200" y="2289203"/>
            <a:ext cx="4800600" cy="408111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Person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[{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name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John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phone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</a:t>
            </a: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3646,</a:t>
            </a:r>
            <a:b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Orders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:[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{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date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:2002,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product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:"Gizmo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},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date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”:2004,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product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Gadget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},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{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name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Sue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  <a:b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phone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</a:t>
            </a: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6343,</a:t>
            </a:r>
            <a:b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Orders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:[</a:t>
            </a:r>
            <a:endParaRPr lang="en-US" sz="18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{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date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:2002,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product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Gadget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  <a:b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}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]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sz="18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A2B12F2-6FAC-4705-A6E4-C92EC248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047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936CC8-76D9-1143-99AE-7E8FE30E6102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JSON is </a:t>
            </a:r>
            <a:r>
              <a:rPr lang="en-US" dirty="0">
                <a:solidFill>
                  <a:srgbClr val="0000FF"/>
                </a:solidFill>
              </a:rPr>
              <a:t>Semi-Structured Data</a:t>
            </a:r>
            <a:endParaRPr lang="en-US" dirty="0"/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543800" cy="4343400"/>
          </a:xfrm>
        </p:spPr>
        <p:txBody>
          <a:bodyPr/>
          <a:lstStyle/>
          <a:p>
            <a:pPr eaLnBrk="1" hangingPunct="1"/>
            <a:r>
              <a:rPr lang="en-US" sz="2800" dirty="0"/>
              <a:t>Missing attributes: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Could represent in</a:t>
            </a:r>
            <a:br>
              <a:rPr lang="en-US" sz="2800" dirty="0"/>
            </a:br>
            <a:r>
              <a:rPr lang="en-US" sz="2800" dirty="0"/>
              <a:t>a DB table using nulls </a:t>
            </a:r>
          </a:p>
        </p:txBody>
      </p:sp>
      <p:graphicFrame>
        <p:nvGraphicFramePr>
          <p:cNvPr id="249877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768157"/>
              </p:ext>
            </p:extLst>
          </p:nvPr>
        </p:nvGraphicFramePr>
        <p:xfrm>
          <a:off x="5638800" y="5029200"/>
          <a:ext cx="2133600" cy="13716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phone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John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1234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24000" y="2819400"/>
            <a:ext cx="6301725" cy="12741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{“</a:t>
            </a:r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[{“</a:t>
            </a:r>
            <a:r>
              <a:rPr lang="en-US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”:“John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”, “</a:t>
            </a:r>
            <a:r>
              <a:rPr lang="en-US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”:1234},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{“</a:t>
            </a:r>
            <a:r>
              <a:rPr lang="en-US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”:“Joe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”}]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7110" name="AutoShape 5"/>
          <p:cNvSpPr>
            <a:spLocks noChangeArrowheads="1"/>
          </p:cNvSpPr>
          <p:nvPr/>
        </p:nvSpPr>
        <p:spPr bwMode="auto">
          <a:xfrm>
            <a:off x="6401019" y="3533590"/>
            <a:ext cx="2654197" cy="1272409"/>
          </a:xfrm>
          <a:prstGeom prst="wedgeEllipseCallout">
            <a:avLst>
              <a:gd name="adj1" fmla="val -99588"/>
              <a:gd name="adj2" fmla="val -41658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no phone; </a:t>
            </a:r>
          </a:p>
          <a:p>
            <a:pPr algn="ctr">
              <a:spcBef>
                <a:spcPct val="20000"/>
              </a:spcBef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no foul !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8794FC4-D7B4-4437-BAE9-A1F57E48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6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uiExpand="1" build="p"/>
      <p:bldP spid="471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BD0BC2-1999-6B49-BFE9-663AA73F9BD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JSON is </a:t>
            </a:r>
            <a:r>
              <a:rPr lang="en-US" dirty="0">
                <a:solidFill>
                  <a:srgbClr val="0000FF"/>
                </a:solidFill>
              </a:rPr>
              <a:t>Semi-Structured Data</a:t>
            </a:r>
            <a:endParaRPr lang="en-US" dirty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2467630"/>
          </a:xfrm>
        </p:spPr>
        <p:txBody>
          <a:bodyPr/>
          <a:lstStyle/>
          <a:p>
            <a:pPr eaLnBrk="1" hangingPunct="1"/>
            <a:r>
              <a:rPr lang="en-US" sz="2800" dirty="0"/>
              <a:t>Repeating attributes (arrays)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marL="0" indent="0" eaLnBrk="1" hangingPunct="1">
              <a:buNone/>
            </a:pPr>
            <a:endParaRPr lang="en-US" sz="2800" dirty="0"/>
          </a:p>
        </p:txBody>
      </p:sp>
      <p:graphicFrame>
        <p:nvGraphicFramePr>
          <p:cNvPr id="250913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28060"/>
              </p:ext>
            </p:extLst>
          </p:nvPr>
        </p:nvGraphicFramePr>
        <p:xfrm>
          <a:off x="4514850" y="4648200"/>
          <a:ext cx="3200400" cy="137160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phone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66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2345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3456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177" name="Text Box 29"/>
          <p:cNvSpPr txBox="1">
            <a:spLocks noChangeArrowheads="1"/>
          </p:cNvSpPr>
          <p:nvPr/>
        </p:nvSpPr>
        <p:spPr bwMode="auto">
          <a:xfrm>
            <a:off x="7890104" y="5090568"/>
            <a:ext cx="6981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???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14400" y="2819400"/>
            <a:ext cx="7321235" cy="127945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{“</a:t>
            </a:r>
            <a:r>
              <a:rPr lang="en-US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”: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[{“</a:t>
            </a:r>
            <a:r>
              <a:rPr lang="en-US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”:”John”, “</a:t>
            </a:r>
            <a:r>
              <a:rPr lang="en-US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”: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1234},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    {“</a:t>
            </a:r>
            <a:r>
              <a:rPr lang="en-US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”:”Mary”, “</a:t>
            </a:r>
            <a:r>
              <a:rPr lang="en-US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”:[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1234,5678]}]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9178" name="AutoShape 30"/>
          <p:cNvSpPr>
            <a:spLocks noChangeArrowheads="1"/>
          </p:cNvSpPr>
          <p:nvPr/>
        </p:nvSpPr>
        <p:spPr bwMode="auto">
          <a:xfrm>
            <a:off x="6183313" y="3886200"/>
            <a:ext cx="2266028" cy="562630"/>
          </a:xfrm>
          <a:prstGeom prst="wedgeEllipseCallout">
            <a:avLst>
              <a:gd name="adj1" fmla="val -73319"/>
              <a:gd name="adj2" fmla="val -6309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Barmeno ExtraBold" panose="020B0500000000000000" pitchFamily="34" charset="0"/>
                <a:cs typeface="Arial"/>
              </a:rPr>
              <a:t>Two phones !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10C689C-C0EC-47E7-B86A-359B2B3F7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A544F-C2DA-44C9-9E43-DA216E26E7BE}"/>
              </a:ext>
            </a:extLst>
          </p:cNvPr>
          <p:cNvSpPr txBox="1"/>
          <p:nvPr/>
        </p:nvSpPr>
        <p:spPr>
          <a:xfrm>
            <a:off x="533400" y="48768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</a:rPr>
              <a:t>Dynamic schemas?</a:t>
            </a:r>
          </a:p>
        </p:txBody>
      </p:sp>
    </p:spTree>
    <p:extLst>
      <p:ext uri="{BB962C8B-B14F-4D97-AF65-F5344CB8AC3E}">
        <p14:creationId xmlns:p14="http://schemas.microsoft.com/office/powerpoint/2010/main" val="179111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77" grpId="0"/>
      <p:bldP spid="4917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CEB008-DF71-F24B-8780-B1A787BCF21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88513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JSON is </a:t>
            </a:r>
            <a:r>
              <a:rPr lang="en-US" dirty="0">
                <a:solidFill>
                  <a:srgbClr val="0000FF"/>
                </a:solidFill>
              </a:rPr>
              <a:t>Semi-Structured Data</a:t>
            </a:r>
            <a:endParaRPr lang="en-US" dirty="0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Attributes with different types in different objects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Nested collections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Heterogeneous collections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C00000"/>
                </a:solidFill>
              </a:rPr>
              <a:t>which are difficult to represent in the relational model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27700" y="2210011"/>
            <a:ext cx="7782900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person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”: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    [{“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”:“Sue”,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”: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3456},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     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”:{“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”:“John”, 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”:“Smith”},“</a:t>
            </a:r>
            <a:r>
              <a:rPr lang="en-US" sz="18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”: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2345}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]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1206" name="AutoShape 6"/>
          <p:cNvSpPr>
            <a:spLocks noChangeArrowheads="1"/>
          </p:cNvSpPr>
          <p:nvPr/>
        </p:nvSpPr>
        <p:spPr bwMode="auto">
          <a:xfrm>
            <a:off x="5638800" y="3664481"/>
            <a:ext cx="2216258" cy="1168539"/>
          </a:xfrm>
          <a:prstGeom prst="wedgeEllipseCallout">
            <a:avLst>
              <a:gd name="adj1" fmla="val -91296"/>
              <a:gd name="adj2" fmla="val -89472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Structured</a:t>
            </a:r>
            <a:br>
              <a:rPr lang="en-US" dirty="0">
                <a:latin typeface="Barmeno ExtraBold" panose="020B0500000000000000" pitchFamily="34" charset="0"/>
                <a:cs typeface="Arial"/>
              </a:rPr>
            </a:br>
            <a:r>
              <a:rPr lang="en-US" dirty="0">
                <a:latin typeface="Barmeno ExtraBold" panose="020B0500000000000000" pitchFamily="34" charset="0"/>
                <a:cs typeface="Arial"/>
              </a:rPr>
              <a:t>name !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B148D5F-96BC-470B-84F8-856F677C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r>
              <a:rPr lang="sv-S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7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5557"/>
            <a:ext cx="8915400" cy="1143000"/>
          </a:xfrm>
        </p:spPr>
        <p:txBody>
          <a:bodyPr/>
          <a:lstStyle/>
          <a:p>
            <a:r>
              <a:rPr lang="en-US" sz="3600" dirty="0"/>
              <a:t>Discussion: Why Semi-Structured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724400"/>
          </a:xfrm>
        </p:spPr>
        <p:txBody>
          <a:bodyPr/>
          <a:lstStyle/>
          <a:p>
            <a:r>
              <a:rPr lang="en-US" dirty="0" err="1"/>
              <a:t>Sellf</a:t>
            </a:r>
            <a:r>
              <a:rPr lang="en-US" dirty="0"/>
              <a:t>-describing semi-structured data is used in </a:t>
            </a:r>
            <a:r>
              <a:rPr lang="en-US" dirty="0">
                <a:solidFill>
                  <a:srgbClr val="C00000"/>
                </a:solidFill>
              </a:rPr>
              <a:t>data exchange</a:t>
            </a:r>
            <a:endParaRPr lang="en-US" i="1" dirty="0"/>
          </a:p>
          <a:p>
            <a:pPr lvl="1"/>
            <a:r>
              <a:rPr lang="en-US" dirty="0"/>
              <a:t>i.e., exchanging data between different apps</a:t>
            </a:r>
          </a:p>
          <a:p>
            <a:pPr lvl="1"/>
            <a:r>
              <a:rPr lang="en-US" dirty="0"/>
              <a:t>Examples: XML, JSON, </a:t>
            </a:r>
            <a:r>
              <a:rPr lang="en-US" dirty="0" err="1"/>
              <a:t>Protobuf</a:t>
            </a:r>
            <a:r>
              <a:rPr lang="en-US" dirty="0"/>
              <a:t> (protocol buffers)</a:t>
            </a:r>
          </a:p>
          <a:p>
            <a:endParaRPr lang="en-US" dirty="0"/>
          </a:p>
          <a:p>
            <a:r>
              <a:rPr lang="en-US" dirty="0"/>
              <a:t>Increasingly used as the data model for scalable, distributed databases:</a:t>
            </a:r>
          </a:p>
          <a:p>
            <a:pPr lvl="1"/>
            <a:r>
              <a:rPr lang="en-US" dirty="0"/>
              <a:t>SQL Server supports for XML-valued relations</a:t>
            </a:r>
          </a:p>
          <a:p>
            <a:pPr lvl="1"/>
            <a:r>
              <a:rPr lang="en-US" dirty="0"/>
              <a:t>MongoDB, </a:t>
            </a:r>
            <a:r>
              <a:rPr lang="en-US" dirty="0" err="1"/>
              <a:t>CosmoDB</a:t>
            </a:r>
            <a:r>
              <a:rPr lang="en-US" dirty="0"/>
              <a:t>: JSON as data model</a:t>
            </a:r>
          </a:p>
          <a:p>
            <a:pPr lvl="1"/>
            <a:r>
              <a:rPr lang="en-US" dirty="0" err="1"/>
              <a:t>Dremel</a:t>
            </a:r>
            <a:r>
              <a:rPr lang="en-US" dirty="0"/>
              <a:t> (</a:t>
            </a:r>
            <a:r>
              <a:rPr lang="en-US" dirty="0" err="1"/>
              <a:t>BigQuery</a:t>
            </a:r>
            <a:r>
              <a:rPr lang="en-US" dirty="0"/>
              <a:t>): </a:t>
            </a:r>
            <a:r>
              <a:rPr lang="en-US" dirty="0" err="1"/>
              <a:t>Protobuf</a:t>
            </a:r>
            <a:r>
              <a:rPr lang="en-US" dirty="0"/>
              <a:t> as data model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18B4192-6B94-475E-8AF4-71403578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0500"/>
            <a:ext cx="7772400" cy="1143000"/>
          </a:xfrm>
        </p:spPr>
        <p:txBody>
          <a:bodyPr/>
          <a:lstStyle/>
          <a:p>
            <a:r>
              <a:rPr lang="en-US" dirty="0"/>
              <a:t>Limitations of RDBMS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001000" cy="52959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rgbClr val="C00000"/>
                </a:solidFill>
              </a:rPr>
              <a:t>Data model </a:t>
            </a:r>
          </a:p>
          <a:p>
            <a:pPr marL="0" indent="0" algn="ctr">
              <a:buNone/>
            </a:pPr>
            <a:r>
              <a:rPr lang="en-US" sz="4000" dirty="0">
                <a:sym typeface="Wingdings" panose="05000000000000000000" pitchFamily="2" charset="2"/>
              </a:rPr>
              <a:t> </a:t>
            </a:r>
          </a:p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&lt;</a:t>
            </a:r>
            <a:r>
              <a:rPr lang="en-US" sz="3200" b="1" i="1" dirty="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normalization</a:t>
            </a:r>
            <a:r>
              <a:rPr lang="en-US" sz="3200" dirty="0">
                <a:sym typeface="Wingdings" panose="05000000000000000000" pitchFamily="2" charset="2"/>
              </a:rPr>
              <a:t>&gt; </a:t>
            </a:r>
          </a:p>
          <a:p>
            <a:pPr marL="0" indent="0" algn="ctr">
              <a:buNone/>
            </a:pPr>
            <a:r>
              <a:rPr lang="en-US" sz="4000" dirty="0">
                <a:sym typeface="Wingdings" panose="05000000000000000000" pitchFamily="2" charset="2"/>
              </a:rPr>
              <a:t>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C00000"/>
                </a:solidFill>
                <a:sym typeface="Wingdings" panose="05000000000000000000" pitchFamily="2" charset="2"/>
              </a:rPr>
              <a:t>Relations/Tables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Pattern not ideal for many types of data sets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tree-structured XML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Objects (including JSON)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8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Query Languages for </a:t>
            </a:r>
            <a:br>
              <a:rPr lang="en-US" dirty="0"/>
            </a:br>
            <a:r>
              <a:rPr lang="en-US" dirty="0"/>
              <a:t>Semi-Structured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648200"/>
          </a:xfrm>
        </p:spPr>
        <p:txBody>
          <a:bodyPr/>
          <a:lstStyle/>
          <a:p>
            <a:r>
              <a:rPr lang="en-US" sz="2400" dirty="0"/>
              <a:t>XML: XPath, XQuery (see textbook)</a:t>
            </a:r>
          </a:p>
          <a:p>
            <a:pPr lvl="1"/>
            <a:r>
              <a:rPr lang="en-US" sz="2000" dirty="0"/>
              <a:t>Supported inside many RDBMS (SQL Server, DB2, Oracle)</a:t>
            </a:r>
          </a:p>
          <a:p>
            <a:pPr lvl="1"/>
            <a:r>
              <a:rPr lang="en-US" sz="2000" dirty="0"/>
              <a:t>Several standalone </a:t>
            </a:r>
            <a:r>
              <a:rPr lang="en-US" sz="2000" dirty="0" err="1"/>
              <a:t>XPath</a:t>
            </a:r>
            <a:r>
              <a:rPr lang="en-US" sz="2000" dirty="0"/>
              <a:t>/XQuery engines</a:t>
            </a:r>
          </a:p>
          <a:p>
            <a:endParaRPr lang="en-US" sz="1400" dirty="0"/>
          </a:p>
          <a:p>
            <a:r>
              <a:rPr lang="en-US" sz="2400" dirty="0" err="1"/>
              <a:t>Protobuf</a:t>
            </a:r>
            <a:r>
              <a:rPr lang="en-US" sz="2400" dirty="0"/>
              <a:t>: SQL-</a:t>
            </a:r>
            <a:r>
              <a:rPr lang="en-US" sz="2400" dirty="0" err="1"/>
              <a:t>ish</a:t>
            </a:r>
            <a:r>
              <a:rPr lang="en-US" sz="2400" dirty="0"/>
              <a:t> language (Dremel) used internally by Google, and externally in </a:t>
            </a:r>
            <a:r>
              <a:rPr lang="en-US" sz="2400" dirty="0" err="1"/>
              <a:t>BigQuery</a:t>
            </a:r>
            <a:endParaRPr lang="en-US" sz="2400" dirty="0"/>
          </a:p>
          <a:p>
            <a:endParaRPr lang="en-US" sz="1100" dirty="0"/>
          </a:p>
          <a:p>
            <a:r>
              <a:rPr lang="en-US" sz="2400" dirty="0"/>
              <a:t>JSON:</a:t>
            </a:r>
            <a:endParaRPr lang="is-IS" sz="2400" dirty="0"/>
          </a:p>
          <a:p>
            <a:pPr lvl="1"/>
            <a:r>
              <a:rPr lang="is-IS" sz="2000" dirty="0"/>
              <a:t>CouchBase: N1QL</a:t>
            </a:r>
            <a:endParaRPr lang="en-US" sz="2000" dirty="0"/>
          </a:p>
          <a:p>
            <a:pPr lvl="1"/>
            <a:r>
              <a:rPr lang="en-US" sz="2000" dirty="0" err="1"/>
              <a:t>Asterix</a:t>
            </a:r>
            <a:r>
              <a:rPr lang="en-US" sz="2000" dirty="0"/>
              <a:t>: SQL++ (based on SQL)</a:t>
            </a:r>
          </a:p>
          <a:p>
            <a:pPr lvl="1"/>
            <a:r>
              <a:rPr lang="en-US" sz="2000" dirty="0" err="1"/>
              <a:t>MongoDB</a:t>
            </a:r>
            <a:r>
              <a:rPr lang="en-US" sz="2000" dirty="0"/>
              <a:t>: has a pattern-based language</a:t>
            </a:r>
          </a:p>
          <a:p>
            <a:pPr lvl="1"/>
            <a:r>
              <a:rPr lang="en-US" sz="2000" dirty="0" err="1"/>
              <a:t>JSONiq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http://www.jsoniq.org/</a:t>
            </a:r>
            <a:r>
              <a:rPr lang="en-US" sz="2000" dirty="0"/>
              <a:t> </a:t>
            </a:r>
            <a:endParaRPr lang="is-I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FE192-8F7C-4EBB-9615-8D741742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5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AsterixDB</a:t>
            </a:r>
            <a:endParaRPr lang="en-US" dirty="0"/>
          </a:p>
          <a:p>
            <a:pPr lvl="1"/>
            <a:r>
              <a:rPr lang="en-US" dirty="0"/>
              <a:t>No-SQL database system</a:t>
            </a:r>
          </a:p>
          <a:p>
            <a:pPr lvl="1"/>
            <a:r>
              <a:rPr lang="en-US" dirty="0"/>
              <a:t>Developed at UC Irvine</a:t>
            </a:r>
          </a:p>
          <a:p>
            <a:pPr lvl="1"/>
            <a:r>
              <a:rPr lang="en-US" dirty="0"/>
              <a:t>Now an Apache project, being incorporated into </a:t>
            </a:r>
            <a:r>
              <a:rPr lang="en-US" dirty="0" err="1"/>
              <a:t>CouchDB</a:t>
            </a:r>
            <a:r>
              <a:rPr lang="en-US" dirty="0"/>
              <a:t> (another No-SQL DB)</a:t>
            </a:r>
          </a:p>
          <a:p>
            <a:pPr lvl="1"/>
            <a:endParaRPr lang="en-US" dirty="0"/>
          </a:p>
          <a:p>
            <a:r>
              <a:rPr lang="en-US" dirty="0"/>
              <a:t>Uses JSON as data model</a:t>
            </a:r>
          </a:p>
          <a:p>
            <a:r>
              <a:rPr lang="en-US" dirty="0"/>
              <a:t>Query language: SQL++</a:t>
            </a:r>
          </a:p>
          <a:p>
            <a:pPr lvl="1"/>
            <a:r>
              <a:rPr lang="en-US" dirty="0"/>
              <a:t>SQL-like syntax for JSON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A96A7-3965-C441-82BC-C6AA581B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564" y="403807"/>
            <a:ext cx="4712872" cy="1479767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FC8BCF6-3FF8-48E0-9F05-C9B8B358D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2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dirty="0" err="1"/>
              <a:t>Asterix</a:t>
            </a:r>
            <a:r>
              <a:rPr lang="en-US" dirty="0"/>
              <a:t> Data Model (ADM)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97428"/>
            <a:ext cx="7772400" cy="5279571"/>
          </a:xfrm>
        </p:spPr>
        <p:txBody>
          <a:bodyPr/>
          <a:lstStyle/>
          <a:p>
            <a:r>
              <a:rPr lang="en-US" sz="2400" dirty="0"/>
              <a:t>Based on the JSON standard</a:t>
            </a:r>
          </a:p>
          <a:p>
            <a:r>
              <a:rPr lang="en-US" sz="2400" dirty="0"/>
              <a:t>Objects: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{“Name”: “Alice”, “age”: 40}</a:t>
            </a:r>
          </a:p>
          <a:p>
            <a:pPr lvl="1"/>
            <a:r>
              <a:rPr lang="en-US" sz="2000" dirty="0"/>
              <a:t>Fields must be distinct:</a:t>
            </a:r>
            <a:br>
              <a:rPr lang="en-US" sz="2000" dirty="0"/>
            </a:br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{“Name”: “Alice”, “age”: 40, </a:t>
            </a:r>
            <a:r>
              <a:rPr lang="en-US" sz="2000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“age”:50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2400" dirty="0"/>
              <a:t>Ordered arrays: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[1, 3, “Fred”, 2, 9]</a:t>
            </a:r>
          </a:p>
          <a:p>
            <a:pPr lvl="1"/>
            <a:r>
              <a:rPr lang="en-US" sz="2000" dirty="0"/>
              <a:t>Can contain values of different types</a:t>
            </a:r>
          </a:p>
          <a:p>
            <a:r>
              <a:rPr lang="en-US" sz="2400" dirty="0"/>
              <a:t>Multisets (aka bags):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{{1, 3, “Fred”, 2, 9}}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Mostly internal use only but can be used as inputs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All multisets are converted into ordered arrays (in arbitrary order) when returned at the end 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5908405" y="1895695"/>
            <a:ext cx="2748232" cy="519351"/>
          </a:xfrm>
          <a:prstGeom prst="wedgeEllipseCallout">
            <a:avLst>
              <a:gd name="adj1" fmla="val -49257"/>
              <a:gd name="adj2" fmla="val 8140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latin typeface="Barmeno ExtraBold" panose="020B0500000000000000" pitchFamily="34" charset="0"/>
                <a:cs typeface="Arial"/>
              </a:rPr>
              <a:t>No repeated fields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70D6E44-2D0C-427E-A172-8CDC94677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00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 these queries return?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20628" y="2670483"/>
            <a:ext cx="7378943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SELECT </a:t>
            </a:r>
            <a:r>
              <a:rPr lang="en-US" sz="2000" dirty="0" err="1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x.phone</a:t>
            </a:r>
            <a:r>
              <a:rPr lang="en-US" sz="20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</a:t>
            </a:r>
            <a:br>
              <a:rPr lang="en-US" sz="20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FROM [{"name": "Alice", "phone": [300, 150]}] AS x;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650" y="3684657"/>
            <a:ext cx="79432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SELECT </a:t>
            </a:r>
            <a:r>
              <a:rPr lang="en-US" sz="2000" dirty="0" err="1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x.phone</a:t>
            </a:r>
            <a:br>
              <a:rPr lang="en-US" sz="20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FROM {{ {"name": "Alice", "phone": [300, 150]} }} AS x;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99485" y="4942700"/>
            <a:ext cx="709681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-- error</a:t>
            </a:r>
          </a:p>
          <a:p>
            <a:r>
              <a:rPr lang="en-US" sz="20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SELECT </a:t>
            </a:r>
            <a:r>
              <a:rPr lang="en-US" sz="2000" dirty="0" err="1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x.phone</a:t>
            </a:r>
            <a:r>
              <a:rPr lang="en-US" sz="20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 </a:t>
            </a:r>
            <a:br>
              <a:rPr lang="en-US" sz="20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rPr>
              <a:t>FROM {"name": "Alice", "phone": [300, 150]} AS x;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5316900" y="4562385"/>
            <a:ext cx="3474060" cy="735747"/>
          </a:xfrm>
          <a:prstGeom prst="wedgeEllipseCallout">
            <a:avLst>
              <a:gd name="adj1" fmla="val -49257"/>
              <a:gd name="adj2" fmla="val 8140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Can only query from</a:t>
            </a:r>
            <a:br>
              <a:rPr lang="en-US" sz="1400" dirty="0">
                <a:latin typeface="Arial"/>
                <a:cs typeface="Arial"/>
              </a:rPr>
            </a:br>
            <a:r>
              <a:rPr lang="en-US" sz="1400" dirty="0">
                <a:latin typeface="Arial"/>
                <a:cs typeface="Arial"/>
              </a:rPr>
              <a:t>multi-set or array (not object)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C955753-6EAC-43B9-B323-EC3239F96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1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Boolean, integer, float (various precisions), </a:t>
            </a:r>
            <a:r>
              <a:rPr lang="en-US" dirty="0">
                <a:solidFill>
                  <a:srgbClr val="C00000"/>
                </a:solidFill>
              </a:rPr>
              <a:t>special geometry</a:t>
            </a:r>
            <a:r>
              <a:rPr lang="en-US" dirty="0"/>
              <a:t> (point, line, </a:t>
            </a:r>
            <a:r>
              <a:rPr lang="mr-IN" dirty="0"/>
              <a:t>…</a:t>
            </a:r>
            <a:r>
              <a:rPr lang="en-US" dirty="0"/>
              <a:t>), date, time,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UUID = universally unique identifier</a:t>
            </a:r>
            <a:br>
              <a:rPr lang="en-US" dirty="0"/>
            </a:br>
            <a:r>
              <a:rPr lang="en-US" dirty="0"/>
              <a:t>Use it as a system-generated unique key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577AAFE-D58E-4FE6-871D-18F0BD29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0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23"/>
            <a:ext cx="9067800" cy="1143000"/>
          </a:xfrm>
        </p:spPr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Both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&amp;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missing </a:t>
            </a:r>
            <a:r>
              <a:rPr lang="en-US" dirty="0">
                <a:cs typeface="Consolas" panose="020B0609020204030204" pitchFamily="49" charset="0"/>
              </a:rPr>
              <a:t>are valid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1064177"/>
          </a:xfrm>
        </p:spPr>
        <p:txBody>
          <a:bodyPr/>
          <a:lstStyle/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{"age":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null} </a:t>
            </a:r>
            <a:r>
              <a:rPr lang="en-US" dirty="0"/>
              <a:t>= the value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dirty="0"/>
              <a:t> (like in SQL)</a:t>
            </a:r>
          </a:p>
          <a:p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{"age":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missing}</a:t>
            </a:r>
            <a:r>
              <a:rPr lang="en-US" dirty="0"/>
              <a:t> =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  <a:r>
              <a:rPr lang="en-US" dirty="0"/>
              <a:t> = really missing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978577"/>
            <a:ext cx="81708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FROM [{"a":1, "b":2}, {"a":3}] AS x;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819" y="5162452"/>
            <a:ext cx="868058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[{"a":1, "b":2}, {"a":3, 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b":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missing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}] AS x;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EADDC-40F2-4949-AE8E-4E172A210172}"/>
              </a:ext>
            </a:extLst>
          </p:cNvPr>
          <p:cNvSpPr txBox="1"/>
          <p:nvPr/>
        </p:nvSpPr>
        <p:spPr>
          <a:xfrm>
            <a:off x="439773" y="3352800"/>
            <a:ext cx="817082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[{"a":1, "b":2}, {"a":3, 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b":null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}] AS x;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FB4BD1-73FB-DD40-B957-7E922A21F817}"/>
              </a:ext>
            </a:extLst>
          </p:cNvPr>
          <p:cNvSpPr txBox="1"/>
          <p:nvPr/>
        </p:nvSpPr>
        <p:spPr>
          <a:xfrm>
            <a:off x="4800600" y="2494196"/>
            <a:ext cx="1544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{"b":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7B802B-8EB8-E949-AA09-81A5FBDF885F}"/>
              </a:ext>
            </a:extLst>
          </p:cNvPr>
          <p:cNvSpPr txBox="1"/>
          <p:nvPr/>
        </p:nvSpPr>
        <p:spPr>
          <a:xfrm>
            <a:off x="4800600" y="4228236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{"b":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2}</a:t>
            </a:r>
            <a:b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{"b":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null  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49E75D-A86B-C642-8EEB-76ED6A283AF9}"/>
              </a:ext>
            </a:extLst>
          </p:cNvPr>
          <p:cNvSpPr txBox="1"/>
          <p:nvPr/>
        </p:nvSpPr>
        <p:spPr>
          <a:xfrm>
            <a:off x="4811486" y="6027003"/>
            <a:ext cx="1544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{"b": 2}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DA35C-7E8D-5C48-8C6A-2305C61069CE}"/>
              </a:ext>
            </a:extLst>
          </p:cNvPr>
          <p:cNvSpPr txBox="1"/>
          <p:nvPr/>
        </p:nvSpPr>
        <p:spPr>
          <a:xfrm>
            <a:off x="3588409" y="2646499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Answer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2D7635-393D-9146-B8B0-84FC1F04BE7D}"/>
              </a:ext>
            </a:extLst>
          </p:cNvPr>
          <p:cNvSpPr txBox="1"/>
          <p:nvPr/>
        </p:nvSpPr>
        <p:spPr>
          <a:xfrm>
            <a:off x="3588409" y="441290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Answer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02C0BA-4882-5E41-AF4A-213BCDB6B7D6}"/>
              </a:ext>
            </a:extLst>
          </p:cNvPr>
          <p:cNvSpPr txBox="1"/>
          <p:nvPr/>
        </p:nvSpPr>
        <p:spPr>
          <a:xfrm>
            <a:off x="3599295" y="6211668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290431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305800" cy="1143000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SQL++ </a:t>
            </a:r>
            <a:r>
              <a:rPr lang="en-US" b="1" dirty="0">
                <a:cs typeface="Arial" panose="020B0604020202020204" pitchFamily="34" charset="0"/>
                <a:sym typeface="Symbol" panose="05050102010706020507" pitchFamily="18" charset="2"/>
              </a:rPr>
              <a:t></a:t>
            </a:r>
            <a:r>
              <a:rPr lang="en-US" dirty="0">
                <a:cs typeface="Arial" panose="020B0604020202020204" pitchFamily="34" charset="0"/>
                <a:sym typeface="Symbol" panose="05050102010706020507" pitchFamily="18" charset="2"/>
              </a:rPr>
              <a:t> SQL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DEADDC-40F2-4949-AE8E-4E172A210172}"/>
              </a:ext>
            </a:extLst>
          </p:cNvPr>
          <p:cNvSpPr txBox="1"/>
          <p:nvPr/>
        </p:nvSpPr>
        <p:spPr>
          <a:xfrm>
            <a:off x="2432328" y="990600"/>
            <a:ext cx="409278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x.age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Person AS x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x.age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21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x.gender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x.salary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10000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A6712-82FA-E34F-B0D3-D9F31C71EDA2}"/>
              </a:ext>
            </a:extLst>
          </p:cNvPr>
          <p:cNvSpPr txBox="1"/>
          <p:nvPr/>
        </p:nvSpPr>
        <p:spPr>
          <a:xfrm>
            <a:off x="2370613" y="4157902"/>
            <a:ext cx="409278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Person AS x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x.age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21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BY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x.gender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x.salary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10000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x.age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 BY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x.name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F2FC7-A1CD-C943-9F3A-80AB201E476B}"/>
              </a:ext>
            </a:extLst>
          </p:cNvPr>
          <p:cNvSpPr txBox="1"/>
          <p:nvPr/>
        </p:nvSpPr>
        <p:spPr>
          <a:xfrm>
            <a:off x="2370613" y="3453825"/>
            <a:ext cx="4216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Arial"/>
                <a:cs typeface="Arial"/>
              </a:rPr>
              <a:t>is exactly the same 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78862A-9D52-E54B-8400-DE68A066017C}"/>
              </a:ext>
            </a:extLst>
          </p:cNvPr>
          <p:cNvSpPr/>
          <p:nvPr/>
        </p:nvSpPr>
        <p:spPr>
          <a:xfrm>
            <a:off x="6934200" y="4724400"/>
            <a:ext cx="1905000" cy="8955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armeno ExtraBold" panose="020B0500000000000000" pitchFamily="34" charset="0"/>
              </a:rPr>
              <a:t>FWGHOS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C00000"/>
                </a:solidFill>
                <a:latin typeface="Barmeno ExtraBold" panose="020B0500000000000000" pitchFamily="34" charset="0"/>
              </a:rPr>
              <a:t>lives!!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armeno ExtraBold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45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  <p:bldP spid="1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0500"/>
            <a:ext cx="7772400" cy="1143000"/>
          </a:xfrm>
        </p:spPr>
        <p:txBody>
          <a:bodyPr/>
          <a:lstStyle/>
          <a:p>
            <a:r>
              <a:rPr lang="en-US" dirty="0"/>
              <a:t>SQL++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33500"/>
            <a:ext cx="7772400" cy="4762500"/>
          </a:xfrm>
        </p:spPr>
        <p:txBody>
          <a:bodyPr/>
          <a:lstStyle/>
          <a:p>
            <a:r>
              <a:rPr lang="en-US" dirty="0"/>
              <a:t>Data Definition Language: create a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Dataset (like a relation)</a:t>
            </a:r>
          </a:p>
          <a:p>
            <a:pPr lvl="1"/>
            <a:r>
              <a:rPr lang="en-US" dirty="0" err="1"/>
              <a:t>Dataverse</a:t>
            </a:r>
            <a:r>
              <a:rPr lang="en-US" dirty="0"/>
              <a:t> (a collection of datasets)</a:t>
            </a:r>
          </a:p>
          <a:p>
            <a:pPr lvl="1"/>
            <a:r>
              <a:rPr lang="en-US" dirty="0"/>
              <a:t>Index</a:t>
            </a:r>
          </a:p>
          <a:p>
            <a:pPr lvl="2"/>
            <a:r>
              <a:rPr lang="en-US" dirty="0"/>
              <a:t>For speeding up query execution</a:t>
            </a:r>
          </a:p>
          <a:p>
            <a:endParaRPr lang="en-US" dirty="0"/>
          </a:p>
          <a:p>
            <a:r>
              <a:rPr lang="en-US" dirty="0"/>
              <a:t>Data Manipulation Language:</a:t>
            </a:r>
          </a:p>
          <a:p>
            <a:pPr marL="0" indent="0" algn="ctr">
              <a:buNone/>
            </a:pP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SELECT-FROM-WHERE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2AE5E03-8FED-4C6C-A5E3-7D93C12D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0500"/>
            <a:ext cx="7772400" cy="1143000"/>
          </a:xfrm>
        </p:spPr>
        <p:txBody>
          <a:bodyPr/>
          <a:lstStyle/>
          <a:p>
            <a:r>
              <a:rPr lang="en-US" dirty="0"/>
              <a:t>SQL++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33500"/>
            <a:ext cx="7772400" cy="4762500"/>
          </a:xfrm>
        </p:spPr>
        <p:txBody>
          <a:bodyPr/>
          <a:lstStyle/>
          <a:p>
            <a:r>
              <a:rPr lang="en-US" dirty="0"/>
              <a:t>SQL++ </a:t>
            </a:r>
            <a:r>
              <a:rPr lang="en-US" dirty="0">
                <a:sym typeface="Symbol" panose="05050102010706020507" pitchFamily="18" charset="2"/>
              </a:rPr>
              <a:t> SQL-92</a:t>
            </a:r>
          </a:p>
          <a:p>
            <a:pPr lvl="1"/>
            <a:r>
              <a:rPr lang="en-US" dirty="0">
                <a:solidFill>
                  <a:srgbClr val="006600"/>
                </a:solidFill>
                <a:cs typeface="Consolas" panose="020B0609020204030204" pitchFamily="49" charset="0"/>
                <a:sym typeface="Symbol" panose="05050102010706020507" pitchFamily="18" charset="2"/>
              </a:rPr>
              <a:t>SQL++ does not support: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&amp;quot"/>
              </a:rPr>
              <a:t>CROSS JOIN, NATURAL JOIN, UNION JOIN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&amp;quot"/>
              </a:rPr>
              <a:t>RIGHT and FULL OUTER JOIN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&amp;quot"/>
              </a:rPr>
              <a:t>INTERSECT, EXCEPT, UNION </a:t>
            </a:r>
            <a:r>
              <a:rPr lang="en-US" dirty="0">
                <a:solidFill>
                  <a:srgbClr val="006600"/>
                </a:solidFill>
              </a:rPr>
              <a:t>with set semantics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&amp;quot"/>
              </a:rPr>
              <a:t>CAST </a:t>
            </a:r>
            <a:r>
              <a:rPr lang="en-US" dirty="0">
                <a:solidFill>
                  <a:srgbClr val="006600"/>
                </a:solidFill>
              </a:rPr>
              <a:t>expression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&amp;quot"/>
              </a:rPr>
              <a:t>COALESCE </a:t>
            </a:r>
            <a:r>
              <a:rPr lang="en-US" dirty="0">
                <a:solidFill>
                  <a:srgbClr val="006600"/>
                </a:solidFill>
              </a:rPr>
              <a:t>expression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&amp;quot"/>
              </a:rPr>
              <a:t>ALL and SOME </a:t>
            </a:r>
            <a:r>
              <a:rPr lang="en-US" dirty="0">
                <a:solidFill>
                  <a:srgbClr val="006600"/>
                </a:solidFill>
              </a:rPr>
              <a:t>predicates for linking to subqueries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&amp;quot"/>
              </a:rPr>
              <a:t>UNIQUE </a:t>
            </a:r>
            <a:r>
              <a:rPr lang="en-US" dirty="0">
                <a:solidFill>
                  <a:srgbClr val="006600"/>
                </a:solidFill>
              </a:rPr>
              <a:t>predicate (tests a collection for duplicates)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&amp;quot"/>
              </a:rPr>
              <a:t>MATCH </a:t>
            </a:r>
            <a:r>
              <a:rPr lang="en-US" dirty="0">
                <a:solidFill>
                  <a:srgbClr val="006600"/>
                </a:solidFill>
              </a:rPr>
              <a:t>predicate (tests for referential integrity)</a:t>
            </a:r>
          </a:p>
          <a:p>
            <a:pPr lvl="2"/>
            <a:endParaRPr lang="en-US" sz="1000" dirty="0">
              <a:solidFill>
                <a:srgbClr val="006600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UPSERT</a:t>
            </a:r>
            <a:r>
              <a:rPr lang="en-US" dirty="0">
                <a:solidFill>
                  <a:srgbClr val="006600"/>
                </a:solidFill>
              </a:rPr>
              <a:t>, not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UPDATE</a:t>
            </a:r>
          </a:p>
          <a:p>
            <a:pPr lvl="2"/>
            <a:r>
              <a:rPr lang="en-US" dirty="0"/>
              <a:t>no multi-statement transactions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2AE5E03-8FED-4C6C-A5E3-7D93C12D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79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err="1"/>
              <a:t>Dataverse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53340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Dataverse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</a:t>
            </a:r>
            <a:r>
              <a:rPr lang="en-US" dirty="0"/>
              <a:t> Database </a:t>
            </a:r>
          </a:p>
          <a:p>
            <a:pPr lvl="1"/>
            <a:r>
              <a:rPr lang="en-US" dirty="0"/>
              <a:t>a collection of datasets (i.e., tables)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CREATE DATAVERSE </a:t>
            </a:r>
            <a:r>
              <a:rPr lang="en-US" sz="2400" b="1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myDB</a:t>
            </a:r>
            <a:r>
              <a:rPr lang="en-US" sz="24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CREATE DATAVERSE </a:t>
            </a:r>
            <a:r>
              <a:rPr lang="en-US" sz="2400" b="1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myDB</a:t>
            </a:r>
            <a:r>
              <a:rPr lang="en-US" sz="24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IF NOT EXISTS</a:t>
            </a:r>
          </a:p>
          <a:p>
            <a:endParaRPr lang="en-US" sz="2400" b="1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DROP DATAVERSE </a:t>
            </a:r>
            <a:r>
              <a:rPr lang="en-US" sz="2400" b="1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myDB</a:t>
            </a:r>
            <a:r>
              <a:rPr lang="en-US" sz="24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DROP DATAVERSE </a:t>
            </a:r>
            <a:r>
              <a:rPr lang="en-US" sz="2400" b="1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myDB</a:t>
            </a:r>
            <a:r>
              <a:rPr lang="en-US" sz="24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IF EXISTS</a:t>
            </a:r>
          </a:p>
          <a:p>
            <a:pPr marL="0" indent="0">
              <a:buNone/>
            </a:pPr>
            <a:endParaRPr lang="en-US" sz="2400" b="1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USE </a:t>
            </a:r>
            <a:r>
              <a:rPr lang="en-US" sz="2400" b="1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myDB</a:t>
            </a:r>
            <a:endParaRPr lang="en-US" sz="2400" b="1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E068B07-D7FA-473E-B3FD-4779D26C4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6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8497"/>
            <a:ext cx="7772400" cy="1143000"/>
          </a:xfrm>
        </p:spPr>
        <p:txBody>
          <a:bodyPr/>
          <a:lstStyle/>
          <a:p>
            <a:r>
              <a:rPr lang="en-US" dirty="0"/>
              <a:t>RDBMS Review: </a:t>
            </a:r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566A4E-9079-274B-8CBC-BED33EC11BF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600200"/>
            <a:ext cx="990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 bwMode="auto">
          <a:xfrm>
            <a:off x="1066800" y="2286000"/>
            <a:ext cx="822960" cy="6114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249991" y="1600200"/>
            <a:ext cx="1080177" cy="649188"/>
          </a:xfrm>
          <a:prstGeom prst="wedgeEllipseCallout">
            <a:avLst>
              <a:gd name="adj1" fmla="val -91623"/>
              <a:gd name="adj2" fmla="val 34901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User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724400" y="1640184"/>
            <a:ext cx="4191000" cy="316041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dirty="0"/>
              <a:t>SQLite:</a:t>
            </a:r>
          </a:p>
          <a:p>
            <a:r>
              <a:rPr lang="en-US" sz="2200" dirty="0"/>
              <a:t>One data file</a:t>
            </a:r>
          </a:p>
          <a:p>
            <a:r>
              <a:rPr lang="en-US" sz="2200" dirty="0"/>
              <a:t>single user</a:t>
            </a:r>
          </a:p>
          <a:p>
            <a:r>
              <a:rPr lang="en-US" sz="2200" dirty="0"/>
              <a:t>One DBMS application</a:t>
            </a:r>
          </a:p>
          <a:p>
            <a:endParaRPr lang="en-US" sz="2200" dirty="0"/>
          </a:p>
          <a:p>
            <a:r>
              <a:rPr lang="en-US" sz="2200" dirty="0">
                <a:solidFill>
                  <a:srgbClr val="C00000"/>
                </a:solidFill>
              </a:rPr>
              <a:t>Consistency</a:t>
            </a:r>
            <a:r>
              <a:rPr lang="en-US" sz="2200" dirty="0"/>
              <a:t> is easy</a:t>
            </a:r>
          </a:p>
          <a:p>
            <a:r>
              <a:rPr lang="en-US" sz="2200" dirty="0"/>
              <a:t>But only a limited number of scenarios work with such model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609600" y="2438400"/>
            <a:ext cx="2895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>
            <a:prstTxWarp prst="textNoShape">
              <a:avLst/>
            </a:prstTxWarp>
          </a:bodyPr>
          <a:lstStyle/>
          <a:p>
            <a:pPr algn="r">
              <a:buNone/>
            </a:pPr>
            <a:endParaRPr lang="en-US" dirty="0">
              <a:latin typeface="Arial"/>
            </a:endParaRPr>
          </a:p>
        </p:txBody>
      </p:sp>
      <p:sp>
        <p:nvSpPr>
          <p:cNvPr id="28" name="Can 27"/>
          <p:cNvSpPr/>
          <p:nvPr/>
        </p:nvSpPr>
        <p:spPr bwMode="auto">
          <a:xfrm>
            <a:off x="762000" y="4304284"/>
            <a:ext cx="2514600" cy="990600"/>
          </a:xfrm>
          <a:prstGeom prst="can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1066800" y="2819400"/>
            <a:ext cx="1828800" cy="12954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dirty="0">
                <a:latin typeface="Arial"/>
                <a:cs typeface="Arial"/>
              </a:rPr>
              <a:t>DBMS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Application</a:t>
            </a:r>
          </a:p>
          <a:p>
            <a:pPr algn="ctr">
              <a:buNone/>
            </a:pPr>
            <a:r>
              <a:rPr lang="en-US" dirty="0">
                <a:latin typeface="Arial"/>
                <a:cs typeface="Arial"/>
              </a:rPr>
              <a:t>(SQLite)</a:t>
            </a:r>
          </a:p>
        </p:txBody>
      </p:sp>
      <p:sp>
        <p:nvSpPr>
          <p:cNvPr id="27" name="AutoShape 8"/>
          <p:cNvSpPr>
            <a:spLocks noChangeArrowheads="1"/>
          </p:cNvSpPr>
          <p:nvPr/>
        </p:nvSpPr>
        <p:spPr bwMode="auto">
          <a:xfrm>
            <a:off x="1600200" y="4648200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</a:t>
            </a: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45470" y="1066800"/>
            <a:ext cx="1756415" cy="649188"/>
          </a:xfrm>
          <a:prstGeom prst="wedgeEllipseCallout">
            <a:avLst>
              <a:gd name="adj1" fmla="val 22725"/>
              <a:gd name="adj2" fmla="val 182465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Desktop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4724400" y="5105400"/>
            <a:ext cx="1847355" cy="649188"/>
          </a:xfrm>
          <a:prstGeom prst="wedgeEllipseCallout">
            <a:avLst>
              <a:gd name="adj1" fmla="val -109874"/>
              <a:gd name="adj2" fmla="val -4632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Data file</a:t>
            </a: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990600" y="6019800"/>
            <a:ext cx="1107227" cy="649188"/>
          </a:xfrm>
          <a:prstGeom prst="wedgeEllipseCallout">
            <a:avLst>
              <a:gd name="adj1" fmla="val 18052"/>
              <a:gd name="adj2" fmla="val -105562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None/>
            </a:pPr>
            <a:r>
              <a:rPr lang="en-US" dirty="0">
                <a:latin typeface="Barmeno ExtraBold" panose="020B0500000000000000" pitchFamily="34" charset="0"/>
                <a:cs typeface="Arial"/>
              </a:rPr>
              <a:t>Disk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F5A2F630-2A2D-491F-BC5B-AECF3D4E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/>
              <a:t>DATA 514 – 2019wi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225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0500"/>
            <a:ext cx="7772400" cy="1143000"/>
          </a:xfrm>
        </p:spPr>
        <p:txBody>
          <a:bodyPr/>
          <a:lstStyle/>
          <a:p>
            <a:r>
              <a:rPr lang="en-US" dirty="0"/>
              <a:t>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500"/>
            <a:ext cx="7772400" cy="4762500"/>
          </a:xfrm>
        </p:spPr>
        <p:txBody>
          <a:bodyPr/>
          <a:lstStyle/>
          <a:p>
            <a:r>
              <a:rPr lang="en-US" dirty="0"/>
              <a:t>JSON objects + data-oriented extensions</a:t>
            </a:r>
          </a:p>
          <a:p>
            <a:r>
              <a:rPr lang="en-US" dirty="0"/>
              <a:t>Defines the schema of a collection</a:t>
            </a:r>
          </a:p>
          <a:p>
            <a:pPr lvl="1"/>
            <a:r>
              <a:rPr lang="en-US" dirty="0"/>
              <a:t>lists all the required fields of a valid object instance</a:t>
            </a:r>
          </a:p>
          <a:p>
            <a:pPr lvl="1"/>
            <a:r>
              <a:rPr lang="en-US" dirty="0"/>
              <a:t>primitive types: </a:t>
            </a:r>
          </a:p>
          <a:p>
            <a:pPr lvl="2"/>
            <a:r>
              <a:rPr lang="en-US" dirty="0"/>
              <a:t>int, string, point, line, rectangle, datetime, duration, etc.</a:t>
            </a:r>
          </a:p>
          <a:p>
            <a:pPr lvl="1"/>
            <a:r>
              <a:rPr lang="en-US" dirty="0"/>
              <a:t>derived types: </a:t>
            </a:r>
          </a:p>
          <a:p>
            <a:pPr lvl="2"/>
            <a:r>
              <a:rPr lang="en-US" dirty="0"/>
              <a:t>nested Objects</a:t>
            </a:r>
          </a:p>
          <a:p>
            <a:pPr lvl="2"/>
            <a:r>
              <a:rPr lang="en-US" dirty="0"/>
              <a:t>Arrays [a, b, c, d]</a:t>
            </a:r>
          </a:p>
          <a:p>
            <a:pPr lvl="2"/>
            <a:r>
              <a:rPr lang="en-US" dirty="0"/>
              <a:t>Multisets (aka, bags) {{“a”, “b”, 1, “c”, “d”, “e”}} </a:t>
            </a:r>
          </a:p>
          <a:p>
            <a:endParaRPr lang="en-US" dirty="0"/>
          </a:p>
          <a:p>
            <a:r>
              <a:rPr lang="en-US" dirty="0"/>
              <a:t>Fields followed by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US" dirty="0"/>
              <a:t> are </a:t>
            </a:r>
            <a:r>
              <a:rPr lang="en-US" dirty="0">
                <a:solidFill>
                  <a:srgbClr val="C00000"/>
                </a:solidFill>
              </a:rPr>
              <a:t>optional </a:t>
            </a:r>
            <a:r>
              <a:rPr lang="en-US" dirty="0"/>
              <a:t>(i.e., nullable)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A167378-2345-4C6D-9E88-3BFB71962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86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"/>
            <a:ext cx="7772400" cy="1143000"/>
          </a:xfrm>
        </p:spPr>
        <p:txBody>
          <a:bodyPr/>
          <a:lstStyle/>
          <a:p>
            <a:r>
              <a:rPr lang="en-US" dirty="0"/>
              <a:t>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500"/>
            <a:ext cx="7772400" cy="49911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CLOSED</a:t>
            </a:r>
            <a:r>
              <a:rPr lang="en-US" dirty="0"/>
              <a:t> type : </a:t>
            </a:r>
          </a:p>
          <a:p>
            <a:pPr lvl="1"/>
            <a:r>
              <a:rPr lang="en-US" dirty="0"/>
              <a:t>no other fields allowed</a:t>
            </a:r>
          </a:p>
          <a:p>
            <a:pPr lvl="1"/>
            <a:r>
              <a:rPr lang="en-US" dirty="0"/>
              <a:t>compact: one copy of the metadata is stored</a:t>
            </a:r>
          </a:p>
          <a:p>
            <a:pPr lvl="4"/>
            <a:endParaRPr lang="en-US" dirty="0"/>
          </a:p>
          <a:p>
            <a:r>
              <a:rPr lang="en-US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OPEN</a:t>
            </a:r>
            <a:r>
              <a:rPr lang="en-US" dirty="0"/>
              <a:t> type : </a:t>
            </a:r>
          </a:p>
          <a:p>
            <a:pPr lvl="1"/>
            <a:r>
              <a:rPr lang="en-US" dirty="0"/>
              <a:t>additional fields not in the Type definition are allowed, </a:t>
            </a:r>
          </a:p>
          <a:p>
            <a:pPr lvl="1"/>
            <a:r>
              <a:rPr lang="en-US" dirty="0"/>
              <a:t>but metadata for additional fields is stored in each instance of the Type (i.e., added to the tree)</a:t>
            </a:r>
          </a:p>
          <a:p>
            <a:pPr lvl="1"/>
            <a:endParaRPr lang="en-US" dirty="0"/>
          </a:p>
          <a:p>
            <a:r>
              <a:rPr lang="en-US" dirty="0"/>
              <a:t>instances of Types are stored as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0010C1E-C577-4E22-AE60-747DAB773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1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516"/>
            <a:ext cx="7772400" cy="1143000"/>
          </a:xfrm>
        </p:spPr>
        <p:txBody>
          <a:bodyPr/>
          <a:lstStyle/>
          <a:p>
            <a:r>
              <a:rPr lang="en-US" dirty="0"/>
              <a:t>Closed Types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71600" y="1230983"/>
            <a:ext cx="6040536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myDB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DROP TYPE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IF EXISTS;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CREATE TYPE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AS CLOSED {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name: string,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age: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email: string?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459" y="4288189"/>
            <a:ext cx="74911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Consolas" panose="020B0609020204030204" pitchFamily="49" charset="0"/>
                <a:cs typeface="Arial"/>
              </a:rPr>
              <a:t>{</a:t>
            </a:r>
            <a:r>
              <a:rPr lang="en-US" dirty="0">
                <a:latin typeface="Consolas" panose="020B0609020204030204" pitchFamily="49" charset="0"/>
                <a:cs typeface="Arial"/>
              </a:rPr>
              <a:t>"n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ame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Alice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", 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age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30, 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email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a@alice.com</a:t>
            </a:r>
            <a:r>
              <a:rPr lang="mr-IN" dirty="0">
                <a:latin typeface="Consolas" panose="020B0609020204030204" pitchFamily="49" charset="0"/>
                <a:cs typeface="Arial"/>
              </a:rPr>
              <a:t>"}</a:t>
            </a:r>
          </a:p>
          <a:p>
            <a:endParaRPr lang="mr-IN" dirty="0">
              <a:latin typeface="Consolas" panose="020B0609020204030204" pitchFamily="49" charset="0"/>
              <a:cs typeface="Arial"/>
            </a:endParaRPr>
          </a:p>
          <a:p>
            <a:r>
              <a:rPr lang="mr-IN" dirty="0">
                <a:latin typeface="Consolas" panose="020B0609020204030204" pitchFamily="49" charset="0"/>
                <a:cs typeface="Arial"/>
              </a:rPr>
              <a:t>{</a:t>
            </a:r>
            <a:r>
              <a:rPr lang="en-US" dirty="0">
                <a:latin typeface="Consolas" panose="020B0609020204030204" pitchFamily="49" charset="0"/>
                <a:cs typeface="Arial"/>
              </a:rPr>
              <a:t>"n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ame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Bob</a:t>
            </a:r>
            <a:r>
              <a:rPr lang="mr-IN" dirty="0">
                <a:latin typeface="Consolas" panose="020B0609020204030204" pitchFamily="49" charset="0"/>
                <a:cs typeface="Arial"/>
              </a:rPr>
              <a:t>", 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age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40}</a:t>
            </a:r>
          </a:p>
          <a:p>
            <a:endParaRPr lang="mr-IN" dirty="0">
              <a:latin typeface="Arial"/>
              <a:cs typeface="Arial"/>
            </a:endParaRPr>
          </a:p>
          <a:p>
            <a:r>
              <a:rPr lang="mr-IN" dirty="0">
                <a:latin typeface="Consolas" panose="020B0609020204030204" pitchFamily="49" charset="0"/>
                <a:cs typeface="Arial"/>
              </a:rPr>
              <a:t>-- </a:t>
            </a:r>
            <a:r>
              <a:rPr lang="mr-IN" dirty="0">
                <a:solidFill>
                  <a:srgbClr val="C00000"/>
                </a:solidFill>
                <a:latin typeface="Barmeno ExtraBold" panose="020B0500000000000000" pitchFamily="34" charset="0"/>
                <a:cs typeface="Arial"/>
              </a:rPr>
              <a:t>not OK</a:t>
            </a:r>
            <a:r>
              <a:rPr lang="mr-IN" dirty="0">
                <a:latin typeface="Consolas" panose="020B0609020204030204" pitchFamily="49" charset="0"/>
                <a:cs typeface="Arial"/>
              </a:rPr>
              <a:t>:</a:t>
            </a:r>
          </a:p>
          <a:p>
            <a:r>
              <a:rPr lang="mr-IN" dirty="0">
                <a:latin typeface="Consolas" panose="020B0609020204030204" pitchFamily="49" charset="0"/>
                <a:cs typeface="Arial"/>
              </a:rPr>
              <a:t>{</a:t>
            </a:r>
            <a:r>
              <a:rPr lang="en-US" dirty="0">
                <a:latin typeface="Consolas" panose="020B0609020204030204" pitchFamily="49" charset="0"/>
                <a:cs typeface="Arial"/>
              </a:rPr>
              <a:t>"n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ame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Carol</a:t>
            </a:r>
            <a:r>
              <a:rPr lang="mr-IN" dirty="0">
                <a:solidFill>
                  <a:srgbClr val="C00000"/>
                </a:solidFill>
                <a:latin typeface="Consolas" panose="020B0609020204030204" pitchFamily="49" charset="0"/>
                <a:cs typeface="Arial"/>
              </a:rPr>
              <a:t>", </a:t>
            </a:r>
            <a:r>
              <a:rPr lang="mr-IN" strike="sngStrike" dirty="0">
                <a:solidFill>
                  <a:srgbClr val="C00000"/>
                </a:solidFill>
                <a:latin typeface="Consolas" panose="020B0609020204030204" pitchFamily="49" charset="0"/>
                <a:cs typeface="Arial"/>
              </a:rPr>
              <a:t>"</a:t>
            </a:r>
            <a:r>
              <a:rPr lang="mr-IN" strike="sngStrike" dirty="0" err="1">
                <a:solidFill>
                  <a:srgbClr val="C00000"/>
                </a:solidFill>
                <a:latin typeface="Consolas" panose="020B0609020204030204" pitchFamily="49" charset="0"/>
                <a:cs typeface="Arial"/>
              </a:rPr>
              <a:t>phone</a:t>
            </a:r>
            <a:r>
              <a:rPr lang="mr-IN" strike="sngStrike" dirty="0">
                <a:solidFill>
                  <a:srgbClr val="C00000"/>
                </a:solidFill>
                <a:latin typeface="Consolas" panose="020B0609020204030204" pitchFamily="49" charset="0"/>
                <a:cs typeface="Arial"/>
              </a:rPr>
              <a:t>": "123456789"</a:t>
            </a:r>
            <a:r>
              <a:rPr lang="mr-IN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894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6218"/>
            <a:ext cx="7772400" cy="1143000"/>
          </a:xfrm>
        </p:spPr>
        <p:txBody>
          <a:bodyPr/>
          <a:lstStyle/>
          <a:p>
            <a:r>
              <a:rPr lang="en-US" dirty="0"/>
              <a:t>Open Types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6423" y="4267200"/>
            <a:ext cx="74911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{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</a:t>
            </a:r>
            <a:r>
              <a:rPr lang="mr-IN" dirty="0" err="1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ame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": "</a:t>
            </a:r>
            <a:r>
              <a:rPr lang="mr-IN" dirty="0" err="1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Alice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", "</a:t>
            </a:r>
            <a:r>
              <a:rPr lang="mr-IN" dirty="0" err="1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age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": 30, "</a:t>
            </a:r>
            <a:r>
              <a:rPr lang="mr-IN" dirty="0" err="1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email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": "</a:t>
            </a:r>
            <a:r>
              <a:rPr lang="mr-IN" dirty="0" err="1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a@alice.com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"}</a:t>
            </a:r>
          </a:p>
          <a:p>
            <a:pPr lvl="0"/>
            <a:endParaRPr lang="mr-IN" dirty="0">
              <a:solidFill>
                <a:prstClr val="black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{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</a:t>
            </a:r>
            <a:r>
              <a:rPr lang="mr-IN" dirty="0" err="1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ame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": "</a:t>
            </a:r>
            <a:r>
              <a:rPr lang="mr-IN" dirty="0" err="1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Bob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", "</a:t>
            </a:r>
            <a:r>
              <a:rPr lang="mr-IN" dirty="0" err="1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age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": 40}</a:t>
            </a:r>
          </a:p>
          <a:p>
            <a:pPr lvl="0"/>
            <a:endParaRPr lang="mr-IN" dirty="0">
              <a:solidFill>
                <a:prstClr val="black"/>
              </a:solidFill>
              <a:latin typeface="Consolas" panose="020B0609020204030204" pitchFamily="49" charset="0"/>
              <a:cs typeface="Arial"/>
            </a:endParaRPr>
          </a:p>
          <a:p>
            <a:pPr lvl="0"/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-- </a:t>
            </a:r>
            <a:r>
              <a:rPr lang="mr-IN" dirty="0" err="1">
                <a:solidFill>
                  <a:srgbClr val="C00000"/>
                </a:solidFill>
                <a:latin typeface="Consolas" panose="020B0609020204030204" pitchFamily="49" charset="0"/>
                <a:cs typeface="Arial"/>
              </a:rPr>
              <a:t>no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it’s</a:t>
            </a:r>
            <a:r>
              <a:rPr lang="mr-IN" dirty="0">
                <a:solidFill>
                  <a:srgbClr val="C00000"/>
                </a:solidFill>
                <a:latin typeface="Consolas" panose="020B0609020204030204" pitchFamily="49" charset="0"/>
                <a:cs typeface="Arial"/>
              </a:rPr>
              <a:t> OK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:</a:t>
            </a:r>
          </a:p>
          <a:p>
            <a:pPr lvl="0"/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{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</a:t>
            </a:r>
            <a:r>
              <a:rPr lang="mr-IN" dirty="0" err="1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ame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": "</a:t>
            </a:r>
            <a:r>
              <a:rPr lang="mr-IN" dirty="0" err="1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Carol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",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"age":20,</a:t>
            </a:r>
            <a:r>
              <a:rPr lang="mr-IN" dirty="0">
                <a:solidFill>
                  <a:prstClr val="black"/>
                </a:solidFill>
                <a:latin typeface="Consolas" panose="020B0609020204030204" pitchFamily="49" charset="0"/>
                <a:cs typeface="Arial"/>
              </a:rPr>
              <a:t> </a:t>
            </a:r>
            <a:r>
              <a:rPr lang="mr-IN" dirty="0">
                <a:solidFill>
                  <a:srgbClr val="C00000"/>
                </a:solidFill>
                <a:latin typeface="Consolas" panose="020B0609020204030204" pitchFamily="49" charset="0"/>
                <a:cs typeface="Arial"/>
              </a:rPr>
              <a:t>"</a:t>
            </a:r>
            <a:r>
              <a:rPr lang="mr-IN" dirty="0" err="1">
                <a:solidFill>
                  <a:srgbClr val="C00000"/>
                </a:solidFill>
                <a:latin typeface="Consolas" panose="020B0609020204030204" pitchFamily="49" charset="0"/>
                <a:cs typeface="Arial"/>
              </a:rPr>
              <a:t>phone</a:t>
            </a:r>
            <a:r>
              <a:rPr lang="mr-IN" dirty="0">
                <a:solidFill>
                  <a:srgbClr val="C00000"/>
                </a:solidFill>
                <a:latin typeface="Consolas" panose="020B0609020204030204" pitchFamily="49" charset="0"/>
                <a:cs typeface="Arial"/>
              </a:rPr>
              <a:t>": "123456789"}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400" y="1269218"/>
            <a:ext cx="5622052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myDB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DROP TYPE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IF EXISTS;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CREATE TYPE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name: string,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age: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email: string?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37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271"/>
            <a:ext cx="7772400" cy="1143000"/>
          </a:xfrm>
        </p:spPr>
        <p:txBody>
          <a:bodyPr/>
          <a:lstStyle/>
          <a:p>
            <a:r>
              <a:rPr lang="en-US" dirty="0"/>
              <a:t>Types with Nested Collections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00200" y="1752600"/>
            <a:ext cx="604053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myDB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DROP TYPE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IF EXISTS;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CREATE TYPE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AS CLOSED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Name : string,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phone: [string]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5400" y="4343400"/>
            <a:ext cx="6954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Consolas" panose="020B0609020204030204" pitchFamily="49" charset="0"/>
                <a:cs typeface="Arial"/>
              </a:rPr>
              <a:t>{"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Name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Carol</a:t>
            </a:r>
            <a:r>
              <a:rPr lang="mr-IN" dirty="0">
                <a:latin typeface="Consolas" panose="020B0609020204030204" pitchFamily="49" charset="0"/>
                <a:cs typeface="Arial"/>
              </a:rPr>
              <a:t>", 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phone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mr-IN" dirty="0">
                <a:latin typeface="Consolas" panose="020B0609020204030204" pitchFamily="49" charset="0"/>
                <a:cs typeface="Arial"/>
              </a:rPr>
              <a:t>"1234”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mr-IN" dirty="0">
                <a:latin typeface="Consolas" panose="020B0609020204030204" pitchFamily="49" charset="0"/>
                <a:cs typeface="Arial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mr-IN" dirty="0">
                <a:latin typeface="Consolas" panose="020B0609020204030204" pitchFamily="49" charset="0"/>
                <a:cs typeface="Arial"/>
              </a:rPr>
              <a:t>{"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Name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</a:t>
            </a:r>
            <a:r>
              <a:rPr lang="en-US" dirty="0">
                <a:latin typeface="Consolas" panose="020B0609020204030204" pitchFamily="49" charset="0"/>
                <a:cs typeface="Arial"/>
              </a:rPr>
              <a:t>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David</a:t>
            </a:r>
            <a:r>
              <a:rPr lang="mr-IN" dirty="0">
                <a:latin typeface="Consolas" panose="020B0609020204030204" pitchFamily="49" charset="0"/>
                <a:cs typeface="Arial"/>
              </a:rPr>
              <a:t>", 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phone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mr-IN" dirty="0">
                <a:latin typeface="Consolas" panose="020B0609020204030204" pitchFamily="49" charset="0"/>
                <a:cs typeface="Arial"/>
              </a:rPr>
              <a:t>“2345”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mr-IN" dirty="0">
                <a:latin typeface="Consolas" panose="020B0609020204030204" pitchFamily="49" charset="0"/>
                <a:cs typeface="Arial"/>
              </a:rPr>
              <a:t> “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6789</a:t>
            </a:r>
            <a:r>
              <a:rPr lang="mr-IN" dirty="0">
                <a:latin typeface="Consolas" panose="020B0609020204030204" pitchFamily="49" charset="0"/>
                <a:cs typeface="Arial"/>
              </a:rPr>
              <a:t>”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mr-IN" dirty="0">
                <a:latin typeface="Consolas" panose="020B0609020204030204" pitchFamily="49" charset="0"/>
                <a:cs typeface="Arial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mr-IN" dirty="0">
                <a:latin typeface="Consolas" panose="020B0609020204030204" pitchFamily="49" charset="0"/>
                <a:cs typeface="Arial"/>
              </a:rPr>
              <a:t>{"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Name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</a:t>
            </a:r>
            <a:r>
              <a:rPr lang="en-US" dirty="0">
                <a:latin typeface="Consolas" panose="020B0609020204030204" pitchFamily="49" charset="0"/>
                <a:cs typeface="Arial"/>
              </a:rPr>
              <a:t>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Evan</a:t>
            </a:r>
            <a:r>
              <a:rPr lang="mr-IN" dirty="0">
                <a:latin typeface="Consolas" panose="020B0609020204030204" pitchFamily="49" charset="0"/>
                <a:cs typeface="Arial"/>
              </a:rPr>
              <a:t>",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mr-IN" dirty="0">
                <a:latin typeface="Consolas" panose="020B0609020204030204" pitchFamily="49" charset="0"/>
                <a:cs typeface="Arial"/>
              </a:rPr>
              <a:t>"</a:t>
            </a:r>
            <a:r>
              <a:rPr lang="mr-IN" dirty="0" err="1">
                <a:latin typeface="Consolas" panose="020B0609020204030204" pitchFamily="49" charset="0"/>
                <a:cs typeface="Arial"/>
              </a:rPr>
              <a:t>phone</a:t>
            </a:r>
            <a:r>
              <a:rPr lang="mr-IN" dirty="0">
                <a:latin typeface="Consolas" panose="020B0609020204030204" pitchFamily="49" charset="0"/>
                <a:cs typeface="Arial"/>
              </a:rPr>
              <a:t>":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mr-IN" dirty="0">
                <a:latin typeface="Consolas" panose="020B0609020204030204" pitchFamily="49" charset="0"/>
                <a:cs typeface="Arial"/>
              </a:rPr>
              <a:t>}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3C9CE9A-9ED9-4D27-9B5C-62A04372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= relation</a:t>
            </a:r>
          </a:p>
          <a:p>
            <a:endParaRPr lang="en-US" dirty="0"/>
          </a:p>
          <a:p>
            <a:r>
              <a:rPr lang="en-US" dirty="0"/>
              <a:t>Must have a type</a:t>
            </a:r>
          </a:p>
          <a:p>
            <a:pPr lvl="1"/>
            <a:r>
              <a:rPr lang="en-US" dirty="0"/>
              <a:t>Can be a trivial </a:t>
            </a:r>
            <a:r>
              <a:rPr lang="en-US" b="1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OPEN</a:t>
            </a:r>
            <a:r>
              <a:rPr lang="en-US" dirty="0"/>
              <a:t> type</a:t>
            </a:r>
          </a:p>
          <a:p>
            <a:r>
              <a:rPr lang="en-US" dirty="0"/>
              <a:t>Must have a key</a:t>
            </a:r>
          </a:p>
          <a:p>
            <a:pPr lvl="1"/>
            <a:r>
              <a:rPr lang="en-US" dirty="0"/>
              <a:t>Can also be a trivial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55539AC-7E8B-4E9E-B4AD-487D9A55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09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230" y="228600"/>
            <a:ext cx="7772400" cy="1143000"/>
          </a:xfrm>
        </p:spPr>
        <p:txBody>
          <a:bodyPr/>
          <a:lstStyle/>
          <a:p>
            <a:r>
              <a:rPr lang="en-US" dirty="0"/>
              <a:t>Dataset with Existing Key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" y="1752600"/>
            <a:ext cx="604053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myDB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DROP TYPE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IF EXISTS;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CREATE TYPE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AS CLOSED {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name: string,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email: string?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4648200"/>
            <a:ext cx="8936461" cy="1200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myDB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DROP DATASET Person IF EXISTS;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CREATE DATASET Person(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PRIMARY KEY Name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48400" y="2000070"/>
            <a:ext cx="3073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{“name”: “Alice”}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{“name”: “Bob”}</a:t>
            </a:r>
          </a:p>
          <a:p>
            <a:r>
              <a:rPr lang="mr-IN" dirty="0">
                <a:latin typeface="Consolas" panose="020B0609020204030204" pitchFamily="49" charset="0"/>
                <a:cs typeface="Arial"/>
              </a:rPr>
              <a:t>…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1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4100"/>
            <a:ext cx="7772400" cy="1143000"/>
          </a:xfrm>
        </p:spPr>
        <p:txBody>
          <a:bodyPr/>
          <a:lstStyle/>
          <a:p>
            <a:r>
              <a:rPr lang="en-US" dirty="0"/>
              <a:t>Dataset with Auto-Generated Key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17DDFD-F4E1-3747-8375-333C275E1D1E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1449801"/>
            <a:ext cx="6040536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myDB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DROP TYPE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IF EXISTS;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CREATE TYPE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AS CLOSED {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myKey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uuid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Name : string,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email: string?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4143" y="4685184"/>
            <a:ext cx="6535714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myDB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DROP DATASET Person IF EXISTS;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CREATE DATASET Person(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PersonType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PRIMARY KEY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myKey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AUTOGENERATED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B77BD-F269-7349-A71C-553B7FC45AF5}"/>
              </a:ext>
            </a:extLst>
          </p:cNvPr>
          <p:cNvSpPr txBox="1"/>
          <p:nvPr/>
        </p:nvSpPr>
        <p:spPr>
          <a:xfrm>
            <a:off x="6437871" y="2788629"/>
            <a:ext cx="25827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{“name”: “Alice”}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{“name”: “Bob”}</a:t>
            </a:r>
          </a:p>
          <a:p>
            <a:r>
              <a:rPr lang="mr-IN" sz="2000" dirty="0">
                <a:latin typeface="Consolas" panose="020B0609020204030204" pitchFamily="49" charset="0"/>
                <a:cs typeface="Arial"/>
              </a:rPr>
              <a:t>…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413BC63-B6FA-4DA6-AA78-B55F75ED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D0999FAB-6F8B-4448-BEBC-54ABD4EE6052}"/>
              </a:ext>
            </a:extLst>
          </p:cNvPr>
          <p:cNvSpPr/>
          <p:nvPr/>
        </p:nvSpPr>
        <p:spPr>
          <a:xfrm>
            <a:off x="6522235" y="1129846"/>
            <a:ext cx="2514600" cy="1295400"/>
          </a:xfrm>
          <a:prstGeom prst="wedgeEllipseCallout">
            <a:avLst>
              <a:gd name="adj1" fmla="val -21122"/>
              <a:gd name="adj2" fmla="val 7706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latin typeface="Barmeno ExtraBold" panose="020B0500000000000000" pitchFamily="34" charset="0"/>
                <a:cs typeface="Arial"/>
              </a:rPr>
              <a:t>Note: no </a:t>
            </a:r>
            <a:r>
              <a:rPr lang="en-US" sz="1800" dirty="0" err="1">
                <a:solidFill>
                  <a:schemeClr val="tx1"/>
                </a:solidFill>
                <a:latin typeface="Barmeno ExtraBold" panose="020B0500000000000000" pitchFamily="34" charset="0"/>
                <a:cs typeface="Consolas" panose="020B0609020204030204" pitchFamily="49" charset="0"/>
              </a:rPr>
              <a:t>myKey</a:t>
            </a:r>
            <a:br>
              <a:rPr lang="en-US" sz="1800" dirty="0">
                <a:solidFill>
                  <a:schemeClr val="tx1"/>
                </a:solidFill>
                <a:latin typeface="Barmeno ExtraBold" panose="020B0500000000000000" pitchFamily="34" charset="0"/>
                <a:cs typeface="Arial"/>
              </a:rPr>
            </a:br>
            <a:r>
              <a:rPr lang="en-US" sz="1800" dirty="0">
                <a:solidFill>
                  <a:schemeClr val="tx1"/>
                </a:solidFill>
                <a:latin typeface="Barmeno ExtraBold" panose="020B0500000000000000" pitchFamily="34" charset="0"/>
                <a:cs typeface="Arial"/>
              </a:rPr>
              <a:t>field since it is</a:t>
            </a:r>
            <a:br>
              <a:rPr lang="en-US" sz="1800" dirty="0">
                <a:solidFill>
                  <a:schemeClr val="tx1"/>
                </a:solidFill>
                <a:latin typeface="Barmeno ExtraBold" panose="020B0500000000000000" pitchFamily="34" charset="0"/>
                <a:cs typeface="Arial"/>
              </a:rPr>
            </a:br>
            <a:r>
              <a:rPr lang="en-US" sz="1800" dirty="0">
                <a:solidFill>
                  <a:schemeClr val="tx1"/>
                </a:solidFill>
                <a:latin typeface="Barmeno ExtraBold" panose="020B0500000000000000" pitchFamily="34" charset="0"/>
                <a:cs typeface="Arial"/>
              </a:rPr>
              <a:t>autogenerated</a:t>
            </a:r>
          </a:p>
        </p:txBody>
      </p:sp>
    </p:spTree>
    <p:extLst>
      <p:ext uri="{BB962C8B-B14F-4D97-AF65-F5344CB8AC3E}">
        <p14:creationId xmlns:p14="http://schemas.microsoft.com/office/powerpoint/2010/main" val="174924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657" y="228600"/>
            <a:ext cx="7772400" cy="1143000"/>
          </a:xfrm>
        </p:spPr>
        <p:txBody>
          <a:bodyPr/>
          <a:lstStyle/>
          <a:p>
            <a:r>
              <a:rPr lang="en-US" dirty="0"/>
              <a:t>NFNF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3900" y="1404256"/>
            <a:ext cx="7772400" cy="4691743"/>
          </a:xfrm>
        </p:spPr>
        <p:txBody>
          <a:bodyPr/>
          <a:lstStyle/>
          <a:p>
            <a:r>
              <a:rPr lang="en-US" sz="3200" dirty="0"/>
              <a:t>Non-First Normal Form</a:t>
            </a:r>
          </a:p>
          <a:p>
            <a:endParaRPr lang="en-US" dirty="0"/>
          </a:p>
          <a:p>
            <a:r>
              <a:rPr lang="en-US" dirty="0"/>
              <a:t>One or more attributes that form a collection</a:t>
            </a:r>
          </a:p>
          <a:p>
            <a:pPr lvl="1"/>
            <a:r>
              <a:rPr lang="en-US" sz="2800" dirty="0"/>
              <a:t>One extreme: a single row with a huge, nested collection</a:t>
            </a:r>
          </a:p>
          <a:p>
            <a:pPr lvl="1"/>
            <a:endParaRPr lang="en-US" sz="1050" dirty="0"/>
          </a:p>
          <a:p>
            <a:pPr lvl="1"/>
            <a:r>
              <a:rPr lang="en-US" sz="2800" dirty="0"/>
              <a:t>Better: multiple rows, reduced number of nested collections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9737F4C-1EBC-47EE-8302-D1296FF9F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27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279400"/>
            <a:ext cx="7772400" cy="1143000"/>
          </a:xfrm>
        </p:spPr>
        <p:txBody>
          <a:bodyPr/>
          <a:lstStyle/>
          <a:p>
            <a:r>
              <a:rPr lang="en-US" dirty="0"/>
              <a:t>Example from HW6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448759"/>
              </p:ext>
            </p:extLst>
          </p:nvPr>
        </p:nvGraphicFramePr>
        <p:xfrm>
          <a:off x="304800" y="2819400"/>
          <a:ext cx="8382002" cy="110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country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continent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organization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mountain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desert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latin typeface="Arial"/>
                          <a:cs typeface="Arial"/>
                        </a:rPr>
                        <a:t>[{“name”:”Albania”,...},</a:t>
                      </a:r>
                      <a:br>
                        <a:rPr lang="en-US" sz="1400" dirty="0">
                          <a:latin typeface="Arial"/>
                          <a:cs typeface="Arial"/>
                        </a:rPr>
                      </a:br>
                      <a:r>
                        <a:rPr lang="en-US" sz="1400">
                          <a:latin typeface="Arial"/>
                          <a:cs typeface="Arial"/>
                        </a:rPr>
                        <a:t> {“name”:”Greece”,...},</a:t>
                      </a:r>
                      <a:br>
                        <a:rPr lang="en-US" sz="1400" dirty="0">
                          <a:latin typeface="Arial"/>
                          <a:cs typeface="Arial"/>
                        </a:rPr>
                      </a:br>
                      <a:r>
                        <a:rPr lang="en-US" sz="1400" dirty="0">
                          <a:latin typeface="Arial"/>
                          <a:cs typeface="Arial"/>
                        </a:rPr>
                        <a:t>...]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5600" y="1469777"/>
            <a:ext cx="8151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mondial.adm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 is semi-structured: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{“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mondial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”: {“country”: [...], “continent”:[...], ..., “desert”:[...]}}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4191000"/>
            <a:ext cx="8099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country.adm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sea.adm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mountain.adm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 are more structured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013965"/>
              </p:ext>
            </p:extLst>
          </p:nvPr>
        </p:nvGraphicFramePr>
        <p:xfrm>
          <a:off x="381000" y="4724400"/>
          <a:ext cx="662940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3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9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3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29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3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Country: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400" b="1" dirty="0" err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car_code</a:t>
                      </a:r>
                      <a:endParaRPr lang="en-US" sz="1400" b="1" dirty="0">
                        <a:solidFill>
                          <a:srgbClr val="00800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name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ethnicgroups</a:t>
                      </a:r>
                      <a:endParaRPr lang="en-US" sz="1400" b="1" dirty="0">
                        <a:solidFill>
                          <a:srgbClr val="00800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religions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city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Albania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</a:t>
                      </a:r>
                      <a:r>
                        <a:rPr lang="en-US" sz="1400" baseline="0" dirty="0">
                          <a:latin typeface="Arial"/>
                          <a:cs typeface="Arial"/>
                        </a:rPr>
                        <a:t> ... ]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 ... 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 ... 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GR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Greece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</a:t>
                      </a:r>
                      <a:r>
                        <a:rPr lang="en-US" sz="1400" baseline="0" dirty="0">
                          <a:latin typeface="Arial"/>
                          <a:cs typeface="Arial"/>
                        </a:rPr>
                        <a:t> ... ]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 ... 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 ... 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AutoShape 6">
            <a:extLst>
              <a:ext uri="{FF2B5EF4-FFF2-40B4-BE49-F238E27FC236}">
                <a16:creationId xmlns:a16="http://schemas.microsoft.com/office/drawing/2014/main" id="{63F3C5A0-848A-1445-B8B8-B378B3EF7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9496" y="3704570"/>
            <a:ext cx="2572409" cy="562630"/>
          </a:xfrm>
          <a:prstGeom prst="wedgeEllipseCallout">
            <a:avLst>
              <a:gd name="adj1" fmla="val -56686"/>
              <a:gd name="adj2" fmla="val -75466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>
                <a:latin typeface="Barmeno ExtraBold" panose="020B0500000000000000" pitchFamily="34" charset="0"/>
                <a:cs typeface="Arial"/>
              </a:rPr>
              <a:t>Nested objects!</a:t>
            </a:r>
          </a:p>
        </p:txBody>
      </p:sp>
    </p:spTree>
    <p:extLst>
      <p:ext uri="{BB962C8B-B14F-4D97-AF65-F5344CB8AC3E}">
        <p14:creationId xmlns:p14="http://schemas.microsoft.com/office/powerpoint/2010/main" val="116331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/>
              <a:t>RDBMS Review: Client-Server</a:t>
            </a:r>
          </a:p>
        </p:txBody>
      </p:sp>
      <p:sp>
        <p:nvSpPr>
          <p:cNvPr id="57354" name="AutoShape 10"/>
          <p:cNvSpPr>
            <a:spLocks noChangeArrowheads="1"/>
          </p:cNvSpPr>
          <p:nvPr/>
        </p:nvSpPr>
        <p:spPr bwMode="auto">
          <a:xfrm>
            <a:off x="228600" y="1600200"/>
            <a:ext cx="3048000" cy="432792"/>
          </a:xfrm>
          <a:prstGeom prst="wedgeEllipseCallout">
            <a:avLst>
              <a:gd name="adj1" fmla="val 14141"/>
              <a:gd name="adj2" fmla="val 141939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  <a:buNone/>
            </a:pPr>
            <a:r>
              <a:rPr lang="en-US" sz="2000" dirty="0">
                <a:latin typeface="Barmeno ExtraBold" panose="020B0500000000000000" pitchFamily="34" charset="0"/>
                <a:cs typeface="Arial"/>
              </a:rPr>
              <a:t>Server Machine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733800" y="2209800"/>
            <a:ext cx="4429126" cy="3429000"/>
            <a:chOff x="2352" y="1392"/>
            <a:chExt cx="2790" cy="2160"/>
          </a:xfrm>
        </p:grpSpPr>
        <p:pic>
          <p:nvPicPr>
            <p:cNvPr id="57357" name="Picture 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20" y="1392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358" name="Picture 1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20" y="2244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359" name="Picture 1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20" y="3108"/>
              <a:ext cx="624" cy="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7360" name="Line 16"/>
            <p:cNvSpPr>
              <a:spLocks noChangeShapeType="1"/>
            </p:cNvSpPr>
            <p:nvPr/>
          </p:nvSpPr>
          <p:spPr bwMode="auto">
            <a:xfrm flipV="1">
              <a:off x="2352" y="1728"/>
              <a:ext cx="16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en-US" dirty="0">
                <a:latin typeface="Barmeno ExtraBold" panose="020B0500000000000000" pitchFamily="34" charset="0"/>
              </a:endParaRPr>
            </a:p>
          </p:txBody>
        </p:sp>
        <p:sp>
          <p:nvSpPr>
            <p:cNvPr id="57361" name="Line 17"/>
            <p:cNvSpPr>
              <a:spLocks noChangeShapeType="1"/>
            </p:cNvSpPr>
            <p:nvPr/>
          </p:nvSpPr>
          <p:spPr bwMode="auto">
            <a:xfrm>
              <a:off x="2496" y="2400"/>
              <a:ext cx="15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en-US" dirty="0">
                <a:latin typeface="Barmeno ExtraBold" panose="020B0500000000000000" pitchFamily="34" charset="0"/>
              </a:endParaRPr>
            </a:p>
          </p:txBody>
        </p:sp>
        <p:sp>
          <p:nvSpPr>
            <p:cNvPr id="57362" name="Line 18"/>
            <p:cNvSpPr>
              <a:spLocks noChangeShapeType="1"/>
            </p:cNvSpPr>
            <p:nvPr/>
          </p:nvSpPr>
          <p:spPr bwMode="auto">
            <a:xfrm>
              <a:off x="2448" y="2880"/>
              <a:ext cx="182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en-US" dirty="0">
                <a:latin typeface="Barmeno ExtraBold" panose="020B0500000000000000" pitchFamily="34" charset="0"/>
              </a:endParaRPr>
            </a:p>
          </p:txBody>
        </p:sp>
        <p:sp>
          <p:nvSpPr>
            <p:cNvPr id="57363" name="Text Box 19"/>
            <p:cNvSpPr txBox="1">
              <a:spLocks noChangeArrowheads="1"/>
            </p:cNvSpPr>
            <p:nvPr/>
          </p:nvSpPr>
          <p:spPr bwMode="auto">
            <a:xfrm>
              <a:off x="2925" y="1920"/>
              <a:ext cx="221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20000"/>
                </a:spcBef>
                <a:buNone/>
              </a:pPr>
              <a:r>
                <a:rPr lang="en-US" dirty="0">
                  <a:latin typeface="Barmeno ExtraBold" panose="020B0500000000000000" pitchFamily="34" charset="0"/>
                  <a:cs typeface="Arial"/>
                </a:rPr>
                <a:t>Connection (JDBC, ODBC)</a:t>
              </a:r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3A8CC-219E-7C4A-931F-F992E5F7CA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7355" name="AutoShape 11"/>
          <p:cNvSpPr>
            <a:spLocks noChangeArrowheads="1"/>
          </p:cNvSpPr>
          <p:nvPr/>
        </p:nvSpPr>
        <p:spPr bwMode="auto">
          <a:xfrm>
            <a:off x="7005029" y="1295400"/>
            <a:ext cx="2133600" cy="789384"/>
          </a:xfrm>
          <a:prstGeom prst="wedgeEllipseCallout">
            <a:avLst>
              <a:gd name="adj1" fmla="val -40003"/>
              <a:gd name="adj2" fmla="val 5731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None/>
            </a:pPr>
            <a:r>
              <a:rPr lang="en-US" sz="1800" dirty="0">
                <a:solidFill>
                  <a:schemeClr val="tx1"/>
                </a:solidFill>
                <a:latin typeface="Barmeno ExtraBold" panose="020B0500000000000000" pitchFamily="34" charset="0"/>
                <a:cs typeface="Arial"/>
              </a:rPr>
              <a:t>Client Applications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228600" y="5486400"/>
            <a:ext cx="8229600" cy="1066800"/>
          </a:xfrm>
        </p:spPr>
        <p:txBody>
          <a:bodyPr>
            <a:normAutofit/>
          </a:bodyPr>
          <a:lstStyle/>
          <a:p>
            <a:r>
              <a:rPr lang="en-US" sz="2000" dirty="0"/>
              <a:t>One server running the database</a:t>
            </a:r>
          </a:p>
          <a:p>
            <a:r>
              <a:rPr lang="en-US" sz="2000" dirty="0"/>
              <a:t>Many clients, connecting via the ODBC or JDBC </a:t>
            </a:r>
            <a:br>
              <a:rPr lang="en-US" sz="2000" dirty="0"/>
            </a:br>
            <a:r>
              <a:rPr lang="en-US" sz="2000" dirty="0"/>
              <a:t>(Java Database Connectivity) protocol</a:t>
            </a: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609600" y="2438400"/>
            <a:ext cx="2895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b">
            <a:prstTxWarp prst="textNoShape">
              <a:avLst/>
            </a:prstTxWarp>
          </a:bodyPr>
          <a:lstStyle/>
          <a:p>
            <a:pPr algn="r">
              <a:buNone/>
            </a:pPr>
            <a:r>
              <a:rPr lang="en-US" dirty="0">
                <a:latin typeface="Arial"/>
              </a:rPr>
              <a:t>DB Server</a:t>
            </a: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2667000"/>
            <a:ext cx="11445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838200" y="2723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1</a:t>
            </a:r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>
            <a:off x="838200" y="36376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2</a:t>
            </a:r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838200" y="4628257"/>
            <a:ext cx="838200" cy="573286"/>
          </a:xfrm>
          <a:prstGeom prst="flowChartDocument">
            <a:avLst/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-US" dirty="0">
                <a:latin typeface="Arial"/>
              </a:rPr>
              <a:t>File 3</a:t>
            </a:r>
          </a:p>
        </p:txBody>
      </p:sp>
    </p:spTree>
    <p:extLst>
      <p:ext uri="{BB962C8B-B14F-4D97-AF65-F5344CB8AC3E}">
        <p14:creationId xmlns:p14="http://schemas.microsoft.com/office/powerpoint/2010/main" val="34854423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95400"/>
            <a:ext cx="8305800" cy="4800600"/>
          </a:xfrm>
        </p:spPr>
        <p:txBody>
          <a:bodyPr/>
          <a:lstStyle/>
          <a:p>
            <a:r>
              <a:rPr lang="en-US" dirty="0"/>
              <a:t>Can declare an index on an attribute of a top-most collection</a:t>
            </a:r>
          </a:p>
          <a:p>
            <a:r>
              <a:rPr lang="en-US" dirty="0"/>
              <a:t>Types of Indexes supported:</a:t>
            </a:r>
          </a:p>
          <a:p>
            <a:pPr lvl="1"/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BTREE</a:t>
            </a:r>
            <a:r>
              <a:rPr lang="en-US" dirty="0"/>
              <a:t>: good for equality and range queries</a:t>
            </a:r>
            <a:br>
              <a:rPr lang="en-US" dirty="0"/>
            </a:br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name=“Greece”</a:t>
            </a:r>
            <a:r>
              <a:rPr lang="en-US" dirty="0"/>
              <a:t>;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 &lt; age and age &lt; 40</a:t>
            </a:r>
          </a:p>
          <a:p>
            <a:pPr lvl="1"/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RTREE</a:t>
            </a:r>
            <a:r>
              <a:rPr lang="en-US" dirty="0"/>
              <a:t>: good for 2-dimensional range queries</a:t>
            </a:r>
            <a:br>
              <a:rPr lang="en-US" dirty="0"/>
            </a:br>
            <a:r>
              <a:rPr lang="en-US" dirty="0"/>
              <a:t>E.g.,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20 &lt; x and x &lt; 40 and 10 &lt; y and y &lt; 50</a:t>
            </a:r>
          </a:p>
          <a:p>
            <a:pPr lvl="1"/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KEYWORD</a:t>
            </a:r>
            <a:r>
              <a:rPr lang="en-US" dirty="0"/>
              <a:t>: good for substring search if your dataset contains text strings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9414BD1-0D6C-4FE8-A060-DF22E86ED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4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134307"/>
            <a:ext cx="7772400" cy="1143000"/>
          </a:xfrm>
        </p:spPr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" y="1752600"/>
            <a:ext cx="4134465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myDB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CREATE INDEX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countryID</a:t>
            </a:r>
            <a:b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ON country(`-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car_code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`)</a:t>
            </a:r>
            <a:b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TYPE BTREE;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79405"/>
              </p:ext>
            </p:extLst>
          </p:nvPr>
        </p:nvGraphicFramePr>
        <p:xfrm>
          <a:off x="2438399" y="3886200"/>
          <a:ext cx="6477002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97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95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Country: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lang="en-US" sz="1400" b="1" dirty="0" err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car_code</a:t>
                      </a:r>
                      <a:endParaRPr lang="en-US" sz="1400" b="1" dirty="0">
                        <a:solidFill>
                          <a:srgbClr val="00800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name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ethnicgroups</a:t>
                      </a:r>
                      <a:endParaRPr lang="en-US" sz="1400" b="1" dirty="0">
                        <a:solidFill>
                          <a:srgbClr val="008000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religions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8000"/>
                          </a:solidFill>
                          <a:latin typeface="Arial"/>
                          <a:cs typeface="Arial"/>
                        </a:rPr>
                        <a:t>city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Albania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</a:t>
                      </a:r>
                      <a:r>
                        <a:rPr lang="en-US" sz="1400" baseline="0" dirty="0">
                          <a:latin typeface="Arial"/>
                          <a:cs typeface="Arial"/>
                        </a:rPr>
                        <a:t> ... ]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 ... 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 ... 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GR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Greece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</a:t>
                      </a:r>
                      <a:r>
                        <a:rPr lang="en-US" sz="1400" baseline="0" dirty="0">
                          <a:latin typeface="Arial"/>
                          <a:cs typeface="Arial"/>
                        </a:rPr>
                        <a:t> ... ]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 ... 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[ ... 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BG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Belgium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/>
                          <a:cs typeface="Arial"/>
                        </a:rPr>
                        <a:t>...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>
            <a:off x="152400" y="3581400"/>
            <a:ext cx="1524000" cy="1676400"/>
          </a:xfrm>
          <a:prstGeom prst="triangle">
            <a:avLst>
              <a:gd name="adj" fmla="val 50351"/>
            </a:avLst>
          </a:prstGeom>
          <a:noFill/>
          <a:ln>
            <a:solidFill>
              <a:schemeClr val="tx1"/>
            </a:solidFill>
          </a:ln>
        </p:spPr>
        <p:txBody>
          <a:bodyPr wrap="none" rtlCol="0" anchor="b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AL BG GR... NZ</a:t>
            </a:r>
          </a:p>
        </p:txBody>
      </p:sp>
      <p:cxnSp>
        <p:nvCxnSpPr>
          <p:cNvPr id="13" name="Curved Connector 12"/>
          <p:cNvCxnSpPr>
            <a:stCxn id="10" idx="3"/>
            <a:endCxn id="9" idx="1"/>
          </p:cNvCxnSpPr>
          <p:nvPr/>
        </p:nvCxnSpPr>
        <p:spPr>
          <a:xfrm rot="5400000" flipH="1" flipV="1">
            <a:off x="1642244" y="4461645"/>
            <a:ext cx="73660" cy="1518650"/>
          </a:xfrm>
          <a:prstGeom prst="curvedConnector4">
            <a:avLst>
              <a:gd name="adj1" fmla="val -310345"/>
              <a:gd name="adj2" fmla="val 7491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53000" y="1752600"/>
            <a:ext cx="3852337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myDB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CREATE INDEX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cityname</a:t>
            </a:r>
            <a:b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ON country(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city.name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TYPE BTREE;</a:t>
            </a:r>
          </a:p>
        </p:txBody>
      </p:sp>
      <p:sp>
        <p:nvSpPr>
          <p:cNvPr id="22" name="Multiply 21"/>
          <p:cNvSpPr>
            <a:spLocks noChangeAspect="1"/>
          </p:cNvSpPr>
          <p:nvPr/>
        </p:nvSpPr>
        <p:spPr>
          <a:xfrm>
            <a:off x="5029200" y="1143000"/>
            <a:ext cx="2895600" cy="2895600"/>
          </a:xfrm>
          <a:prstGeom prst="mathMultiply">
            <a:avLst>
              <a:gd name="adj1" fmla="val 96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43600" y="838200"/>
            <a:ext cx="2755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Cannot index inside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a nested collection</a:t>
            </a:r>
          </a:p>
        </p:txBody>
      </p:sp>
    </p:spTree>
    <p:extLst>
      <p:ext uri="{BB962C8B-B14F-4D97-AF65-F5344CB8AC3E}">
        <p14:creationId xmlns:p14="http://schemas.microsoft.com/office/powerpoint/2010/main" val="320980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2" grpId="0" animBg="1"/>
      <p:bldP spid="2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Management</a:t>
            </a:r>
            <a:br>
              <a:rPr lang="en-US" dirty="0"/>
            </a:br>
            <a:r>
              <a:rPr lang="en-US" dirty="0"/>
              <a:t>DATA 514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dirty="0"/>
              <a:t>SQL++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AEEB3B0-8895-4E7E-9666-8BF4E46D1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333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r>
              <a:rPr lang="en-US" dirty="0"/>
              <a:t>SQL++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54240" y="1295400"/>
            <a:ext cx="215636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SELECT … </a:t>
            </a:r>
          </a:p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FROM … </a:t>
            </a:r>
          </a:p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WHERE … </a:t>
            </a:r>
          </a:p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GROUP BY …</a:t>
            </a:r>
          </a:p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ORDER BY …</a:t>
            </a:r>
          </a:p>
          <a:p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HAVING …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D47D4F2-F1ED-4616-9EB2-96C8CE8B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FE455-8741-4119-AE8E-4518327098DB}"/>
              </a:ext>
            </a:extLst>
          </p:cNvPr>
          <p:cNvSpPr txBox="1"/>
          <p:nvPr/>
        </p:nvSpPr>
        <p:spPr>
          <a:xfrm>
            <a:off x="762000" y="1295400"/>
            <a:ext cx="5029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Familiar pattern, but with important differences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5">
                  <a:lumMod val="50000"/>
                </a:schemeClr>
              </a:solidFill>
              <a:latin typeface="Barmeno ExtraBold" panose="020B0500000000000000" pitchFamily="34" charset="0"/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not standardized!</a:t>
            </a:r>
          </a:p>
          <a:p>
            <a:pPr marL="0" indent="0">
              <a:buNone/>
            </a:pPr>
            <a:endParaRPr lang="en-US" sz="2800" dirty="0">
              <a:solidFill>
                <a:schemeClr val="accent5">
                  <a:lumMod val="50000"/>
                </a:schemeClr>
              </a:solidFill>
              <a:latin typeface="Barmeno ExtraBold" panose="020B0500000000000000" pitchFamily="34" charset="0"/>
              <a:cs typeface="Arial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SQL ++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tree-structured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types can be nested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(not normalized) multi-valued arrays (bags)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50000"/>
                </a:schemeClr>
              </a:solidFill>
              <a:latin typeface="Barmeno ExtraBold" panose="020B0500000000000000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80785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51559"/>
            <a:ext cx="7772400" cy="1143000"/>
          </a:xfrm>
        </p:spPr>
        <p:txBody>
          <a:bodyPr/>
          <a:lstStyle/>
          <a:p>
            <a:pPr algn="r"/>
            <a:r>
              <a:rPr lang="en-US" dirty="0"/>
              <a:t>Retrieve Everything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CSE 344 - 2018au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474181" y="4321076"/>
            <a:ext cx="4448654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{“</a:t>
            </a:r>
            <a:r>
              <a:rPr lang="en-US" sz="1600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mondial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”:</a:t>
            </a:r>
          </a:p>
          <a:p>
            <a:pPr eaLnBrk="1" hangingPunct="1">
              <a:buFontTx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{“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country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”: [ Albania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Greece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s-I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 eaLnBrk="1" hangingPunct="1">
              <a:buFontTx/>
              <a:buNone/>
              <a:defRPr/>
            </a:pPr>
            <a: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”: [</a:t>
            </a:r>
            <a: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“</a:t>
            </a:r>
            <a:r>
              <a:rPr lang="en-US" sz="16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organization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”: [</a:t>
            </a:r>
            <a: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b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1" hangingPunct="1">
              <a:buFontTx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0" y="457200"/>
            <a:ext cx="4259499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{“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mondial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{“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country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[{Albania}, {Greece}</a:t>
            </a:r>
            <a:r>
              <a:rPr lang="en-U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lang="is-I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</a:t>
            </a:r>
            <a:r>
              <a:rPr lang="is-I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],</a:t>
            </a:r>
          </a:p>
          <a:p>
            <a:pPr eaLnBrk="1" hangingPunct="1">
              <a:buFontTx/>
              <a:buNone/>
              <a:defRPr/>
            </a:pPr>
            <a:r>
              <a:rPr lang="is-I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continent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organization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}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800" y="2895600"/>
            <a:ext cx="57919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x.mondial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FROM world AS x;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D2FBB-6672-444D-B310-BCD9461D81F8}"/>
              </a:ext>
            </a:extLst>
          </p:cNvPr>
          <p:cNvSpPr txBox="1"/>
          <p:nvPr/>
        </p:nvSpPr>
        <p:spPr>
          <a:xfrm>
            <a:off x="1658091" y="5709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307B7CE9-2A28-A142-A96D-61BC3DA90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358" y="1886190"/>
            <a:ext cx="3726883" cy="562630"/>
          </a:xfrm>
          <a:prstGeom prst="wedgeEllipseCallout">
            <a:avLst>
              <a:gd name="adj1" fmla="val -56686"/>
              <a:gd name="adj2" fmla="val -75466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>
                <a:latin typeface="Barmeno ExtraBold" panose="020B0500000000000000" pitchFamily="34" charset="0"/>
                <a:cs typeface="Arial"/>
              </a:rPr>
              <a:t>A collection of objects</a:t>
            </a: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A57D5CD9-6178-EB48-972F-C3E0DBA1A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9969" y="3590272"/>
            <a:ext cx="3246393" cy="995422"/>
          </a:xfrm>
          <a:prstGeom prst="wedgeEllipseCallout">
            <a:avLst>
              <a:gd name="adj1" fmla="val -15155"/>
              <a:gd name="adj2" fmla="val -81396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>
                <a:latin typeface="Barmeno ExtraBold" panose="020B0500000000000000" pitchFamily="34" charset="0"/>
                <a:cs typeface="Arial"/>
              </a:rPr>
              <a:t>1. Bind each object </a:t>
            </a:r>
            <a:br>
              <a:rPr lang="en-US" sz="2000" dirty="0">
                <a:latin typeface="Barmeno ExtraBold" panose="020B0500000000000000" pitchFamily="34" charset="0"/>
                <a:cs typeface="Arial"/>
              </a:rPr>
            </a:br>
            <a:r>
              <a:rPr lang="en-US" sz="2000" dirty="0">
                <a:latin typeface="Barmeno ExtraBold" panose="020B0500000000000000" pitchFamily="34" charset="0"/>
                <a:cs typeface="Arial"/>
              </a:rPr>
              <a:t>in </a:t>
            </a:r>
            <a:r>
              <a:rPr lang="en-US" sz="2000" dirty="0">
                <a:latin typeface="Barmeno ExtraBold" panose="020B0500000000000000" pitchFamily="34" charset="0"/>
                <a:cs typeface="Consolas" panose="020B0609020204030204" pitchFamily="49" charset="0"/>
              </a:rPr>
              <a:t>world</a:t>
            </a:r>
            <a:r>
              <a:rPr lang="en-US" sz="2000" dirty="0">
                <a:latin typeface="Barmeno ExtraBold" panose="020B0500000000000000" pitchFamily="34" charset="0"/>
                <a:cs typeface="Arial"/>
              </a:rPr>
              <a:t> to </a:t>
            </a:r>
            <a:r>
              <a:rPr lang="en-US" sz="2000" dirty="0">
                <a:latin typeface="Barmeno ExtraBold" panose="020B0500000000000000" pitchFamily="34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F85547BC-AEDA-0D44-ABC4-741886531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794" y="3557855"/>
            <a:ext cx="4623212" cy="562630"/>
          </a:xfrm>
          <a:prstGeom prst="wedgeEllipseCallout">
            <a:avLst>
              <a:gd name="adj1" fmla="val 12977"/>
              <a:gd name="adj2" fmla="val -92879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dirty="0">
                <a:latin typeface="Barmeno ExtraBold" panose="020B0500000000000000" pitchFamily="34" charset="0"/>
                <a:cs typeface="Arial"/>
              </a:rPr>
              <a:t>2. Return </a:t>
            </a:r>
            <a:r>
              <a:rPr lang="en-US" sz="2000" dirty="0" err="1">
                <a:latin typeface="Barmeno ExtraBold" panose="020B0500000000000000" pitchFamily="34" charset="0"/>
                <a:cs typeface="Consolas" panose="020B0609020204030204" pitchFamily="49" charset="0"/>
              </a:rPr>
              <a:t>mondial</a:t>
            </a:r>
            <a:r>
              <a:rPr lang="en-US" sz="2000" dirty="0">
                <a:latin typeface="Barmeno ExtraBold" panose="020B0500000000000000" pitchFamily="34" charset="0"/>
                <a:cs typeface="Arial"/>
              </a:rPr>
              <a:t> for each </a:t>
            </a:r>
            <a:r>
              <a:rPr lang="en-US" sz="2000" dirty="0">
                <a:latin typeface="Barmeno ExtraBold" panose="020B0500000000000000" pitchFamily="34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D8012-381B-466F-8BBF-77B4368FE8B7}"/>
              </a:ext>
            </a:extLst>
          </p:cNvPr>
          <p:cNvSpPr txBox="1"/>
          <p:nvPr/>
        </p:nvSpPr>
        <p:spPr>
          <a:xfrm>
            <a:off x="1290704" y="5105400"/>
            <a:ext cx="107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01098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4" grpId="0" animBg="1"/>
      <p:bldP spid="15" grpId="0" animBg="1"/>
      <p:bldP spid="1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51559"/>
            <a:ext cx="7772400" cy="1143000"/>
          </a:xfrm>
        </p:spPr>
        <p:txBody>
          <a:bodyPr/>
          <a:lstStyle/>
          <a:p>
            <a:pPr algn="r"/>
            <a:r>
              <a:rPr lang="en-US" dirty="0"/>
              <a:t>Retrieve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474181" y="3635276"/>
            <a:ext cx="4785284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{“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”: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    {“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country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”: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[{Albania}, {Greece}, </a:t>
            </a:r>
            <a:r>
              <a:rPr lang="is-I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 eaLnBrk="1" hangingPunct="1">
              <a:buFontTx/>
              <a:buNone/>
              <a:defRPr/>
            </a:pPr>
            <a:r>
              <a:rPr lang="is-IS" sz="160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continent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”: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     “</a:t>
            </a:r>
            <a:r>
              <a:rPr lang="en-US" sz="16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organization</a:t>
            </a:r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”: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b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1" hangingPunct="1">
              <a:buFontTx/>
              <a:buNone/>
              <a:defRPr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4278" y="2891135"/>
            <a:ext cx="698139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x.mondial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FROM world AS x;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A8F32-E6BD-2B49-8994-0145E1A7537B}"/>
              </a:ext>
            </a:extLst>
          </p:cNvPr>
          <p:cNvSpPr txBox="1"/>
          <p:nvPr/>
        </p:nvSpPr>
        <p:spPr>
          <a:xfrm>
            <a:off x="1143000" y="4153613"/>
            <a:ext cx="107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Result: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E3701-0ECD-5446-8F84-C801D35050D6}"/>
              </a:ext>
            </a:extLst>
          </p:cNvPr>
          <p:cNvSpPr txBox="1"/>
          <p:nvPr/>
        </p:nvSpPr>
        <p:spPr>
          <a:xfrm>
            <a:off x="1658091" y="5709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A0243DA-E423-F64D-853D-839DEE9ED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0231"/>
            <a:ext cx="4259499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{“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mondial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{“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country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[{Albania}, {Greece}</a:t>
            </a:r>
            <a:r>
              <a:rPr lang="en-U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lang="is-I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</a:t>
            </a:r>
            <a:r>
              <a:rPr lang="is-I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],</a:t>
            </a:r>
          </a:p>
          <a:p>
            <a:pPr eaLnBrk="1" hangingPunct="1">
              <a:buFontTx/>
              <a:buNone/>
              <a:defRPr/>
            </a:pPr>
            <a:r>
              <a:rPr lang="is-I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continent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organization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}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B6F4017-2154-41EE-8FBB-61BB64A5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2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7772400" cy="1143000"/>
          </a:xfrm>
        </p:spPr>
        <p:txBody>
          <a:bodyPr/>
          <a:lstStyle/>
          <a:p>
            <a:pPr algn="r"/>
            <a:r>
              <a:rPr lang="en-US" dirty="0"/>
              <a:t>Retrieve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455488" y="4328756"/>
            <a:ext cx="6109365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{“</a:t>
            </a:r>
            <a:r>
              <a:rPr lang="en-US" sz="20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country</a:t>
            </a:r>
            <a:r>
              <a:rPr lang="en-US" sz="20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</a:t>
            </a:r>
            <a:r>
              <a:rPr lang="en-US" sz="20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[{Albania}, {Greece},</a:t>
            </a:r>
            <a:r>
              <a:rPr lang="en-US" sz="20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is-IS" sz="20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</a:t>
            </a:r>
            <a:r>
              <a:rPr lang="is-IS" sz="20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], ...}</a:t>
            </a:r>
            <a:endParaRPr lang="en-US" sz="20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9200" y="3272135"/>
            <a:ext cx="732123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x.mondial.country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FROM world AS x;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CD350-50D4-BE44-A376-2C1D0E07BFF7}"/>
              </a:ext>
            </a:extLst>
          </p:cNvPr>
          <p:cNvSpPr txBox="1"/>
          <p:nvPr/>
        </p:nvSpPr>
        <p:spPr>
          <a:xfrm>
            <a:off x="1658091" y="5709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934C6DC-4AF2-9A45-A1DE-6106E304D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4259499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{“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mondial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{“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country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[{Albania}, {Greece}</a:t>
            </a:r>
            <a:r>
              <a:rPr lang="en-U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lang="is-I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</a:t>
            </a:r>
            <a:r>
              <a:rPr lang="is-I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],</a:t>
            </a:r>
          </a:p>
          <a:p>
            <a:pPr eaLnBrk="1" hangingPunct="1">
              <a:buFontTx/>
              <a:buNone/>
              <a:defRPr/>
            </a:pPr>
            <a:r>
              <a:rPr lang="is-I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continent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organization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}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84C3695-4C96-41F5-9C15-826DDDB0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FF772-0ADF-4FB9-B7B7-FAB19BF2E314}"/>
              </a:ext>
            </a:extLst>
          </p:cNvPr>
          <p:cNvSpPr txBox="1"/>
          <p:nvPr/>
        </p:nvSpPr>
        <p:spPr>
          <a:xfrm>
            <a:off x="1248229" y="4313800"/>
            <a:ext cx="107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Result: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D942AA14-B907-4C96-8620-0154D85CF427}"/>
              </a:ext>
            </a:extLst>
          </p:cNvPr>
          <p:cNvSpPr/>
          <p:nvPr/>
        </p:nvSpPr>
        <p:spPr>
          <a:xfrm>
            <a:off x="5486400" y="1905000"/>
            <a:ext cx="2743200" cy="914400"/>
          </a:xfrm>
          <a:prstGeom prst="wedgeEllipseCallout">
            <a:avLst>
              <a:gd name="adj1" fmla="val -99140"/>
              <a:gd name="adj2" fmla="val 990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meno ExtraBold" panose="020B0500000000000000" pitchFamily="34" charset="0"/>
              </a:rPr>
              <a:t>similar to </a:t>
            </a:r>
          </a:p>
          <a:p>
            <a:pPr algn="ctr"/>
            <a:r>
              <a:rPr lang="en-US" dirty="0">
                <a:latin typeface="Barmeno ExtraBold" panose="020B0500000000000000" pitchFamily="34" charset="0"/>
              </a:rPr>
              <a:t>XPATH</a:t>
            </a:r>
          </a:p>
        </p:txBody>
      </p:sp>
    </p:spTree>
    <p:extLst>
      <p:ext uri="{BB962C8B-B14F-4D97-AF65-F5344CB8AC3E}">
        <p14:creationId xmlns:p14="http://schemas.microsoft.com/office/powerpoint/2010/main" val="163347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33066"/>
            <a:ext cx="7772400" cy="1143000"/>
          </a:xfrm>
        </p:spPr>
        <p:txBody>
          <a:bodyPr/>
          <a:lstStyle/>
          <a:p>
            <a:pPr algn="r"/>
            <a:r>
              <a:rPr lang="en-US" dirty="0"/>
              <a:t>Retrieve countries,</a:t>
            </a:r>
            <a:br>
              <a:rPr lang="en-US" dirty="0"/>
            </a:br>
            <a:r>
              <a:rPr lang="en-US" dirty="0"/>
              <a:t>one by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3272135"/>
            <a:ext cx="613180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 VALUE y as country</a:t>
            </a: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 world x,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x.mondial.country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y 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CD350-50D4-BE44-A376-2C1D0E07BFF7}"/>
              </a:ext>
            </a:extLst>
          </p:cNvPr>
          <p:cNvSpPr txBox="1"/>
          <p:nvPr/>
        </p:nvSpPr>
        <p:spPr>
          <a:xfrm>
            <a:off x="1658091" y="5709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934C6DC-4AF2-9A45-A1DE-6106E304D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57200"/>
            <a:ext cx="4259499" cy="224676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{“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mondial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{“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country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[{Albania}, {Greece}</a:t>
            </a:r>
            <a:r>
              <a:rPr lang="en-U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lang="is-I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</a:t>
            </a:r>
            <a:r>
              <a:rPr lang="is-I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],</a:t>
            </a:r>
          </a:p>
          <a:p>
            <a:pPr eaLnBrk="1" hangingPunct="1">
              <a:buFontTx/>
              <a:buNone/>
              <a:defRPr/>
            </a:pPr>
            <a:r>
              <a:rPr lang="is-I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continent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organization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”: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}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84C3695-4C96-41F5-9C15-826DDDB0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EEBC20-F272-4164-8E96-FF57899221A7}"/>
              </a:ext>
            </a:extLst>
          </p:cNvPr>
          <p:cNvGrpSpPr/>
          <p:nvPr/>
        </p:nvGrpSpPr>
        <p:grpSpPr>
          <a:xfrm>
            <a:off x="1661960" y="5786735"/>
            <a:ext cx="5805640" cy="461665"/>
            <a:chOff x="1042671" y="4671298"/>
            <a:chExt cx="5805640" cy="461665"/>
          </a:xfrm>
        </p:grpSpPr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2431717" y="4716958"/>
              <a:ext cx="4416594" cy="4001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80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40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Arial"/>
                  <a:ea typeface="ＭＳ Ｐゴシック" charset="-128"/>
                  <a:cs typeface="Arial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eaLnBrk="1" hangingPunct="1">
                <a:buFontTx/>
                <a:buNone/>
                <a:defRPr/>
              </a:pPr>
              <a:r>
                <a:rPr lang="en-US" sz="2000" dirty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[{Albania}, {Greece},</a:t>
              </a:r>
              <a:r>
                <a:rPr lang="en-US" sz="2000" i="1" dirty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 </a:t>
              </a:r>
              <a:r>
                <a:rPr lang="is-IS" sz="2000" i="1" dirty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…</a:t>
              </a:r>
              <a:r>
                <a:rPr lang="is-IS" sz="2000" dirty="0">
                  <a:latin typeface="Consolas" panose="020B0609020204030204" pitchFamily="49" charset="0"/>
                  <a:ea typeface="+mn-ea"/>
                  <a:cs typeface="Consolas" panose="020B0609020204030204" pitchFamily="49" charset="0"/>
                </a:rPr>
                <a:t>], ...}</a:t>
              </a:r>
              <a:endParaRPr lang="en-US" sz="20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0FF772-0ADF-4FB9-B7B7-FAB19BF2E314}"/>
                </a:ext>
              </a:extLst>
            </p:cNvPr>
            <p:cNvSpPr txBox="1"/>
            <p:nvPr/>
          </p:nvSpPr>
          <p:spPr>
            <a:xfrm>
              <a:off x="1042671" y="4671298"/>
              <a:ext cx="1076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Barmeno ExtraBold" panose="020B0500000000000000" pitchFamily="34" charset="0"/>
                  <a:cs typeface="Arial"/>
                </a:rPr>
                <a:t>Result:</a:t>
              </a:r>
            </a:p>
          </p:txBody>
        </p:sp>
      </p:grp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D942AA14-B907-4C96-8620-0154D85CF427}"/>
              </a:ext>
            </a:extLst>
          </p:cNvPr>
          <p:cNvSpPr/>
          <p:nvPr/>
        </p:nvSpPr>
        <p:spPr>
          <a:xfrm>
            <a:off x="5486400" y="1905000"/>
            <a:ext cx="2743200" cy="914400"/>
          </a:xfrm>
          <a:prstGeom prst="wedgeEllipseCallout">
            <a:avLst>
              <a:gd name="adj1" fmla="val -99140"/>
              <a:gd name="adj2" fmla="val 990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meno ExtraBold" panose="020B0500000000000000" pitchFamily="34" charset="0"/>
              </a:rPr>
              <a:t>similar to </a:t>
            </a:r>
          </a:p>
          <a:p>
            <a:pPr algn="ctr"/>
            <a:r>
              <a:rPr lang="en-US" dirty="0">
                <a:latin typeface="Barmeno ExtraBold" panose="020B0500000000000000" pitchFamily="34" charset="0"/>
              </a:rPr>
              <a:t>XPATH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EEE28A98-BA29-4472-98A2-0F6497D16011}"/>
              </a:ext>
            </a:extLst>
          </p:cNvPr>
          <p:cNvSpPr/>
          <p:nvPr/>
        </p:nvSpPr>
        <p:spPr>
          <a:xfrm>
            <a:off x="3887703" y="4352775"/>
            <a:ext cx="2743200" cy="914400"/>
          </a:xfrm>
          <a:prstGeom prst="wedgeEllipseCallout">
            <a:avLst>
              <a:gd name="adj1" fmla="val -71098"/>
              <a:gd name="adj2" fmla="val -1192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meno ExtraBold" panose="020B0500000000000000" pitchFamily="34" charset="0"/>
              </a:rPr>
              <a:t>“unwraps” the object</a:t>
            </a:r>
          </a:p>
        </p:txBody>
      </p:sp>
    </p:spTree>
    <p:extLst>
      <p:ext uri="{BB962C8B-B14F-4D97-AF65-F5344CB8AC3E}">
        <p14:creationId xmlns:p14="http://schemas.microsoft.com/office/powerpoint/2010/main" val="6120934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233066"/>
            <a:ext cx="7772400" cy="1143000"/>
          </a:xfrm>
        </p:spPr>
        <p:txBody>
          <a:bodyPr/>
          <a:lstStyle/>
          <a:p>
            <a:pPr algn="r"/>
            <a:r>
              <a:rPr lang="en-US" dirty="0"/>
              <a:t>Heterogenous</a:t>
            </a:r>
            <a:br>
              <a:rPr lang="en-US" dirty="0"/>
            </a:br>
            <a:r>
              <a:rPr lang="en-US" dirty="0"/>
              <a:t>collections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000" y="2554006"/>
            <a:ext cx="7378943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SELECT z.name 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province_name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u.name 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city_name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FROM world x,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x.mondial.country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y, </a:t>
            </a:r>
          </a:p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y.province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z,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z.city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u</a:t>
            </a:r>
          </a:p>
          <a:p>
            <a:pPr eaLnBrk="1" hangingPunct="1">
              <a:buFontTx/>
              <a:buNone/>
              <a:defRPr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WHERE y.name='Greece';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9CD350-50D4-BE44-A376-2C1D0E07BFF7}"/>
              </a:ext>
            </a:extLst>
          </p:cNvPr>
          <p:cNvSpPr txBox="1"/>
          <p:nvPr/>
        </p:nvSpPr>
        <p:spPr>
          <a:xfrm>
            <a:off x="1658091" y="57090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934C6DC-4AF2-9A45-A1DE-6106E304D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57200"/>
            <a:ext cx="4259499" cy="177279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{“</a:t>
            </a:r>
            <a:r>
              <a:rPr lang="en-US" sz="1400" dirty="0" err="1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mondial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{“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country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”: [{Albania}, {Greece}</a:t>
            </a:r>
            <a:r>
              <a:rPr lang="en-U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lang="is-IS" sz="1400" i="1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…</a:t>
            </a:r>
            <a:r>
              <a:rPr lang="is-I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],</a:t>
            </a:r>
          </a:p>
          <a:p>
            <a:pPr eaLnBrk="1" hangingPunct="1">
              <a:buFontTx/>
              <a:buNone/>
              <a:defRPr/>
            </a:pPr>
            <a:r>
              <a:rPr lang="is-I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”: 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organization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”: [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…],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  <a:b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84C3695-4C96-41F5-9C15-826DDDB0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FF772-0ADF-4FB9-B7B7-FAB19BF2E314}"/>
              </a:ext>
            </a:extLst>
          </p:cNvPr>
          <p:cNvSpPr txBox="1"/>
          <p:nvPr/>
        </p:nvSpPr>
        <p:spPr>
          <a:xfrm>
            <a:off x="134257" y="449580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Problem: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0D63B9-95F6-4A89-A6A3-EFFE8433D593}"/>
              </a:ext>
            </a:extLst>
          </p:cNvPr>
          <p:cNvSpPr/>
          <p:nvPr/>
        </p:nvSpPr>
        <p:spPr>
          <a:xfrm>
            <a:off x="1658091" y="4035982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...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“province”: [ ...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{“name”: "</a:t>
            </a:r>
            <a:r>
              <a:rPr lang="en-US" sz="1800" dirty="0" err="1">
                <a:latin typeface="Consolas" panose="020B0609020204030204" pitchFamily="49" charset="0"/>
              </a:rPr>
              <a:t>Attiki</a:t>
            </a:r>
            <a:r>
              <a:rPr lang="en-US" sz="1800" dirty="0">
                <a:latin typeface="Consolas" panose="020B0609020204030204" pitchFamily="49" charset="0"/>
              </a:rPr>
              <a:t>”,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“city” : [ {“name”: ”Athens”...}, {“name”: ”</a:t>
            </a:r>
            <a:r>
              <a:rPr lang="en-US" sz="1800" dirty="0" err="1">
                <a:latin typeface="Consolas" panose="020B0609020204030204" pitchFamily="49" charset="0"/>
              </a:rPr>
              <a:t>Pireus</a:t>
            </a:r>
            <a:r>
              <a:rPr lang="en-US" sz="1800" dirty="0">
                <a:latin typeface="Consolas" panose="020B0609020204030204" pitchFamily="49" charset="0"/>
              </a:rPr>
              <a:t>”...}, ..]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...},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{“name”: ”</a:t>
            </a:r>
            <a:r>
              <a:rPr lang="en-US" sz="1800" dirty="0" err="1">
                <a:latin typeface="Consolas" panose="020B0609020204030204" pitchFamily="49" charset="0"/>
              </a:rPr>
              <a:t>Ipiros</a:t>
            </a:r>
            <a:r>
              <a:rPr lang="en-US" sz="1800" dirty="0">
                <a:latin typeface="Consolas" panose="020B0609020204030204" pitchFamily="49" charset="0"/>
              </a:rPr>
              <a:t>”,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“city” : {“name”: ”</a:t>
            </a:r>
            <a:r>
              <a:rPr lang="en-US" sz="1800" dirty="0" err="1">
                <a:latin typeface="Consolas" panose="020B0609020204030204" pitchFamily="49" charset="0"/>
              </a:rPr>
              <a:t>Ioannia</a:t>
            </a:r>
            <a:r>
              <a:rPr lang="en-US" sz="1800" dirty="0">
                <a:latin typeface="Consolas" panose="020B0609020204030204" pitchFamily="49" charset="0"/>
              </a:rPr>
              <a:t>”...}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...},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0DB7D94D-A720-4B11-AA57-6910A7C6064E}"/>
              </a:ext>
            </a:extLst>
          </p:cNvPr>
          <p:cNvSpPr/>
          <p:nvPr/>
        </p:nvSpPr>
        <p:spPr>
          <a:xfrm>
            <a:off x="4800600" y="4117032"/>
            <a:ext cx="1923309" cy="609600"/>
          </a:xfrm>
          <a:prstGeom prst="wedgeEllipseCallout">
            <a:avLst>
              <a:gd name="adj1" fmla="val -80828"/>
              <a:gd name="adj2" fmla="val 7559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meno ExtraBold" panose="020B0500000000000000" pitchFamily="34" charset="0"/>
              </a:rPr>
              <a:t>city is an array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57FC3035-DFFF-4689-9A00-433705ED8164}"/>
              </a:ext>
            </a:extLst>
          </p:cNvPr>
          <p:cNvSpPr/>
          <p:nvPr/>
        </p:nvSpPr>
        <p:spPr>
          <a:xfrm>
            <a:off x="5053689" y="5180643"/>
            <a:ext cx="1923309" cy="609600"/>
          </a:xfrm>
          <a:prstGeom prst="wedgeEllipseCallout">
            <a:avLst>
              <a:gd name="adj1" fmla="val -80828"/>
              <a:gd name="adj2" fmla="val 7559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Barmeno ExtraBold" panose="020B0500000000000000" pitchFamily="34" charset="0"/>
              </a:rPr>
              <a:t>city is an object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04219-4B7E-404F-BBB4-F7AEAFE92A32}"/>
              </a:ext>
            </a:extLst>
          </p:cNvPr>
          <p:cNvSpPr txBox="1"/>
          <p:nvPr/>
        </p:nvSpPr>
        <p:spPr>
          <a:xfrm>
            <a:off x="7013284" y="4117032"/>
            <a:ext cx="19287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Beware of </a:t>
            </a:r>
          </a:p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Type </a:t>
            </a:r>
          </a:p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armeno ExtraBold" panose="020B0500000000000000" pitchFamily="34" charset="0"/>
                <a:cs typeface="Arial"/>
              </a:rPr>
              <a:t>mis-matches!</a:t>
            </a:r>
          </a:p>
        </p:txBody>
      </p:sp>
    </p:spTree>
    <p:extLst>
      <p:ext uri="{BB962C8B-B14F-4D97-AF65-F5344CB8AC3E}">
        <p14:creationId xmlns:p14="http://schemas.microsoft.com/office/powerpoint/2010/main" val="65618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714202"/>
            <a:ext cx="7772400" cy="1143000"/>
          </a:xfrm>
        </p:spPr>
        <p:txBody>
          <a:bodyPr/>
          <a:lstStyle/>
          <a:p>
            <a:r>
              <a:rPr lang="en-US" dirty="0"/>
              <a:t>Find each </a:t>
            </a:r>
            <a:br>
              <a:rPr lang="en-US" dirty="0"/>
            </a:br>
            <a:r>
              <a:rPr lang="en-US" dirty="0"/>
              <a:t>country’s GDP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CDAE77-BA4C-E64E-B922-0280D1813552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" y="2895600"/>
            <a:ext cx="902041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397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x.mondial.country.name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c.gdp_total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FROM world AS x, country AS c </a:t>
            </a:r>
          </a:p>
          <a:p>
            <a:pPr eaLnBrk="1" hangingPunct="1">
              <a:buFontTx/>
              <a:buNone/>
              <a:defRPr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WHERE x.mondial.country.`-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car_code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 = c.`-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car_code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`;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2DC14-3EE6-7149-99AC-ACE2A98E93BF}"/>
              </a:ext>
            </a:extLst>
          </p:cNvPr>
          <p:cNvSpPr txBox="1"/>
          <p:nvPr/>
        </p:nvSpPr>
        <p:spPr>
          <a:xfrm>
            <a:off x="1146883" y="69621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5749E20-1277-0E44-9FB1-7E9FC641F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4" y="469731"/>
            <a:ext cx="2868093" cy="18158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{“mondial”: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{“country”: </a:t>
            </a:r>
            <a:b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[{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“-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en-US" sz="140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code”:"AL”</a:t>
            </a: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…}</a:t>
            </a: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cs typeface="Consolas" panose="020B0609020204030204" pitchFamily="49" charset="0"/>
              </a:rPr>
              <a:t>      {“name”:”Albania”}</a:t>
            </a:r>
            <a:r>
              <a:rPr lang="en-US" sz="1400" i="1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s-I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eaLnBrk="1" hangingPunct="1">
              <a:buFontTx/>
              <a:buNone/>
              <a:defRPr/>
            </a:pPr>
            <a:r>
              <a:rPr lang="is-I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s-IS" sz="1400" dirty="0">
                <a:latin typeface="Consolas" panose="020B0609020204030204" pitchFamily="49" charset="0"/>
                <a:cs typeface="Consolas" panose="020B0609020204030204" pitchFamily="49" charset="0"/>
              </a:rPr>
              <a:t>], ...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}, ...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5BB211A-56BD-1448-AC24-718E9BFF0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217" y="598997"/>
            <a:ext cx="2371162" cy="155734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74998"/>
              </a:schemeClr>
            </a:outerShdw>
          </a:effec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Arial"/>
                <a:ea typeface="ＭＳ Ｐゴシック" charset="-128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{{ 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{ 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“-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car</a:t>
            </a:r>
            <a:r>
              <a:rPr lang="en-US" sz="1400" err="1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_</a:t>
            </a:r>
            <a:r>
              <a:rPr lang="en-US" sz="140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code”:“AL”</a:t>
            </a: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40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“gdp_total”:</a:t>
            </a: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4100,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...</a:t>
            </a:r>
            <a:b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}, ...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}}</a:t>
            </a:r>
          </a:p>
          <a:p>
            <a:pPr eaLnBrk="1" hangingPunct="1">
              <a:buFontTx/>
              <a:buNone/>
              <a:defRPr/>
            </a:pPr>
            <a:endParaRPr lang="en-US" sz="14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DA248-C9A6-AC46-B49F-4432B7DF6F38}"/>
              </a:ext>
            </a:extLst>
          </p:cNvPr>
          <p:cNvSpPr txBox="1"/>
          <p:nvPr/>
        </p:nvSpPr>
        <p:spPr>
          <a:xfrm>
            <a:off x="3957276" y="120514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country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BBB3A3B5-AFC9-884E-B2CE-360D8E80528F}"/>
              </a:ext>
            </a:extLst>
          </p:cNvPr>
          <p:cNvSpPr/>
          <p:nvPr/>
        </p:nvSpPr>
        <p:spPr>
          <a:xfrm>
            <a:off x="3505200" y="4759836"/>
            <a:ext cx="5622242" cy="995422"/>
          </a:xfrm>
          <a:prstGeom prst="wedgeEllipseCallout">
            <a:avLst>
              <a:gd name="adj1" fmla="val -21617"/>
              <a:gd name="adj2" fmla="val -11283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sz="2000">
                <a:latin typeface="Barmeno ExtraBold" panose="020B0500000000000000" pitchFamily="34" charset="0"/>
                <a:cs typeface="Arial"/>
              </a:rPr>
              <a:t>“-</a:t>
            </a:r>
            <a:r>
              <a:rPr lang="en-US" sz="2000" dirty="0" err="1">
                <a:latin typeface="Barmeno ExtraBold" panose="020B0500000000000000" pitchFamily="34" charset="0"/>
                <a:cs typeface="Arial"/>
              </a:rPr>
              <a:t>car</a:t>
            </a:r>
            <a:r>
              <a:rPr lang="en-US" sz="2000" err="1">
                <a:latin typeface="Barmeno ExtraBold" panose="020B0500000000000000" pitchFamily="34" charset="0"/>
                <a:cs typeface="Arial"/>
              </a:rPr>
              <a:t>_</a:t>
            </a:r>
            <a:r>
              <a:rPr lang="en-US" sz="2000">
                <a:latin typeface="Barmeno ExtraBold" panose="020B0500000000000000" pitchFamily="34" charset="0"/>
                <a:cs typeface="Arial"/>
              </a:rPr>
              <a:t>code” </a:t>
            </a:r>
            <a:r>
              <a:rPr lang="en-US" sz="2000" dirty="0">
                <a:latin typeface="Barmeno ExtraBold" panose="020B0500000000000000" pitchFamily="34" charset="0"/>
                <a:cs typeface="Arial"/>
              </a:rPr>
              <a:t>is an illegal field name</a:t>
            </a:r>
            <a:br>
              <a:rPr lang="en-US" sz="2000" dirty="0">
                <a:latin typeface="Barmeno ExtraBold" panose="020B0500000000000000" pitchFamily="34" charset="0"/>
                <a:cs typeface="Arial"/>
              </a:rPr>
            </a:br>
            <a:r>
              <a:rPr lang="en-US" sz="2000" dirty="0">
                <a:latin typeface="Barmeno ExtraBold" panose="020B0500000000000000" pitchFamily="34" charset="0"/>
                <a:cs typeface="Arial"/>
              </a:rPr>
              <a:t>Escape using ` ... `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9029309-076E-44B1-9779-1A6FDA4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400800"/>
            <a:ext cx="3581400" cy="45720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DATA 514 – 2019wi</a:t>
            </a:r>
            <a:r>
              <a:rPr lang="sv-S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66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heme/theme1.xml><?xml version="1.0" encoding="utf-8"?>
<a:theme xmlns:a="http://schemas.openxmlformats.org/drawingml/2006/main" name="Default Design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>
          <a:buNone/>
          <a:defRPr dirty="0">
            <a:latin typeface="Arial"/>
            <a:cs typeface="Arial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19906</TotalTime>
  <Words>10527</Words>
  <Application>Microsoft Office PowerPoint</Application>
  <PresentationFormat>On-screen Show (4:3)</PresentationFormat>
  <Paragraphs>2309</Paragraphs>
  <Slides>151</Slides>
  <Notes>71</Notes>
  <HiddenSlides>12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60" baseType="lpstr">
      <vt:lpstr>&amp;quot</vt:lpstr>
      <vt:lpstr>Arial</vt:lpstr>
      <vt:lpstr>ArialMT</vt:lpstr>
      <vt:lpstr>Barmeno ExtraBold</vt:lpstr>
      <vt:lpstr>Cambria Math</vt:lpstr>
      <vt:lpstr>Consolas</vt:lpstr>
      <vt:lpstr>StarSymbol</vt:lpstr>
      <vt:lpstr>Times New Roman</vt:lpstr>
      <vt:lpstr>Default Design</vt:lpstr>
      <vt:lpstr>Introduction to Data Management  DATA 514</vt:lpstr>
      <vt:lpstr>Announcments</vt:lpstr>
      <vt:lpstr>Class Overview</vt:lpstr>
      <vt:lpstr>Historically, Two Classes of  Database Applications</vt:lpstr>
      <vt:lpstr>NoSQL Motivation</vt:lpstr>
      <vt:lpstr>Limitations of RDBMS?</vt:lpstr>
      <vt:lpstr>Limitations of RDBMS technology</vt:lpstr>
      <vt:lpstr>RDBMS Review: Serverless</vt:lpstr>
      <vt:lpstr>RDBMS Review: Client-Server</vt:lpstr>
      <vt:lpstr>RDBMS Review: Client-Server</vt:lpstr>
      <vt:lpstr>Client-Server</vt:lpstr>
      <vt:lpstr>Client-Server</vt:lpstr>
      <vt:lpstr>Client-Server</vt:lpstr>
      <vt:lpstr>Web Apps: 3 Tier</vt:lpstr>
      <vt:lpstr>Web Apps: 3 Tier</vt:lpstr>
      <vt:lpstr>Web Apps: 3 Tier</vt:lpstr>
      <vt:lpstr>Web Apps: 3 Tier</vt:lpstr>
      <vt:lpstr>Web Apps: 3 Tier</vt:lpstr>
      <vt:lpstr>Web Apps: 3 Tier</vt:lpstr>
      <vt:lpstr>Replicating the Database</vt:lpstr>
      <vt:lpstr>Scale Through Disk Partitioning</vt:lpstr>
      <vt:lpstr>RDBMS Architecture</vt:lpstr>
      <vt:lpstr>Scale Through Partitioning</vt:lpstr>
      <vt:lpstr>Scale Through Replication</vt:lpstr>
      <vt:lpstr>Concurrency</vt:lpstr>
      <vt:lpstr>SIMD : Single Instruction/Multiple Data</vt:lpstr>
      <vt:lpstr>Gunther’s Law</vt:lpstr>
      <vt:lpstr>The Limits of Parallel Programming</vt:lpstr>
      <vt:lpstr>Relational Model  NoSQL</vt:lpstr>
      <vt:lpstr>Two-phase commit</vt:lpstr>
      <vt:lpstr>Two-phase commit: Phase 1</vt:lpstr>
      <vt:lpstr>Two-phase commit: Phase 2</vt:lpstr>
      <vt:lpstr>Relational Model  NoSQL</vt:lpstr>
      <vt:lpstr>CAP</vt:lpstr>
      <vt:lpstr>CAP</vt:lpstr>
      <vt:lpstr>noSQL Data Models</vt:lpstr>
      <vt:lpstr>Key-Value Stores Features</vt:lpstr>
      <vt:lpstr>Key-Value Stores Features</vt:lpstr>
      <vt:lpstr>Key-Value Stores Features</vt:lpstr>
      <vt:lpstr>Key-Value Stores Features</vt:lpstr>
      <vt:lpstr>Example</vt:lpstr>
      <vt:lpstr>Example</vt:lpstr>
      <vt:lpstr>Example</vt:lpstr>
      <vt:lpstr>Example</vt:lpstr>
      <vt:lpstr>Key-Value Stores Internals</vt:lpstr>
      <vt:lpstr>Data Models</vt:lpstr>
      <vt:lpstr>Motivation</vt:lpstr>
      <vt:lpstr>Document Stores Features</vt:lpstr>
      <vt:lpstr>Data Models</vt:lpstr>
      <vt:lpstr>Extensible Record Stores</vt:lpstr>
      <vt:lpstr>Introduction to Data Management  DATA 514</vt:lpstr>
      <vt:lpstr>Where We Are</vt:lpstr>
      <vt:lpstr>JSON - Overview </vt:lpstr>
      <vt:lpstr>JSON Syntax</vt:lpstr>
      <vt:lpstr>JSON vs. Relational</vt:lpstr>
      <vt:lpstr>JSON Terminology</vt:lpstr>
      <vt:lpstr>JSON Data Structures</vt:lpstr>
      <vt:lpstr>Avoid Using Duplicate Keys</vt:lpstr>
      <vt:lpstr>JSON Primitive Datatypes</vt:lpstr>
      <vt:lpstr>JSON vs. XML</vt:lpstr>
      <vt:lpstr>JSON Semantics: a Tree !</vt:lpstr>
      <vt:lpstr>JSON Semantics: a Tree !</vt:lpstr>
      <vt:lpstr>JSON Data</vt:lpstr>
      <vt:lpstr>Mapping Relational Data to JSON</vt:lpstr>
      <vt:lpstr>Mapping Relational Data to JSON</vt:lpstr>
      <vt:lpstr>JSON is Semi-Structured Data</vt:lpstr>
      <vt:lpstr>JSON is Semi-Structured Data</vt:lpstr>
      <vt:lpstr>JSON is Semi-Structured Data</vt:lpstr>
      <vt:lpstr>Discussion: Why Semi-Structured Data?</vt:lpstr>
      <vt:lpstr>Query Languages for  Semi-Structured Data</vt:lpstr>
      <vt:lpstr>PowerPoint Presentation</vt:lpstr>
      <vt:lpstr>Asterix Data Model (ADM)</vt:lpstr>
      <vt:lpstr>Examples</vt:lpstr>
      <vt:lpstr>Primitive Datatypes</vt:lpstr>
      <vt:lpstr>Both null &amp; missing are valid</vt:lpstr>
      <vt:lpstr>SQL++  SQL</vt:lpstr>
      <vt:lpstr>SQL++ Overview</vt:lpstr>
      <vt:lpstr>SQL++ Overview</vt:lpstr>
      <vt:lpstr>Dataverse</vt:lpstr>
      <vt:lpstr>Type</vt:lpstr>
      <vt:lpstr>Type</vt:lpstr>
      <vt:lpstr>Closed Types</vt:lpstr>
      <vt:lpstr>Open Types</vt:lpstr>
      <vt:lpstr>Types with Nested Collections</vt:lpstr>
      <vt:lpstr>Datasets</vt:lpstr>
      <vt:lpstr>Dataset with Existing Key</vt:lpstr>
      <vt:lpstr>Dataset with Auto-Generated Key</vt:lpstr>
      <vt:lpstr>NFNF</vt:lpstr>
      <vt:lpstr>Example from HW6</vt:lpstr>
      <vt:lpstr>Indexes</vt:lpstr>
      <vt:lpstr>Indexes</vt:lpstr>
      <vt:lpstr>Introduction to Data Management DATA 514</vt:lpstr>
      <vt:lpstr>SQL++ Overview</vt:lpstr>
      <vt:lpstr>Retrieve Everything</vt:lpstr>
      <vt:lpstr>Retrieve Everything</vt:lpstr>
      <vt:lpstr>Retrieve countries</vt:lpstr>
      <vt:lpstr>Retrieve countries, one by one</vt:lpstr>
      <vt:lpstr>Heterogenous collections </vt:lpstr>
      <vt:lpstr>Find each  country’s GDP</vt:lpstr>
      <vt:lpstr>Find each  country’s GDP</vt:lpstr>
      <vt:lpstr>Unnesting collections</vt:lpstr>
      <vt:lpstr>Unnesting collections</vt:lpstr>
      <vt:lpstr>Unnesting collections</vt:lpstr>
      <vt:lpstr>Find each  country’s GDP</vt:lpstr>
      <vt:lpstr>Nested collections &amp; Arrays</vt:lpstr>
      <vt:lpstr>Return province and city names</vt:lpstr>
      <vt:lpstr>Return province and city names</vt:lpstr>
      <vt:lpstr>Return province and city names</vt:lpstr>
      <vt:lpstr>Return province and city names</vt:lpstr>
      <vt:lpstr>Return province and city names</vt:lpstr>
      <vt:lpstr>Useful Functions</vt:lpstr>
      <vt:lpstr>Useful Paradigms</vt:lpstr>
      <vt:lpstr>Nesting</vt:lpstr>
      <vt:lpstr>Basic Unnesting</vt:lpstr>
      <vt:lpstr>Unnesting Specific Field</vt:lpstr>
      <vt:lpstr>Unnesting Specific Field</vt:lpstr>
      <vt:lpstr>Unnesting Specific Field</vt:lpstr>
      <vt:lpstr>Unnesting Specific Field</vt:lpstr>
      <vt:lpstr>Unnesting Specific Field</vt:lpstr>
      <vt:lpstr>Unnesting Specific Field</vt:lpstr>
      <vt:lpstr>Nesting (like group-by)</vt:lpstr>
      <vt:lpstr>Nesting (like group-by)</vt:lpstr>
      <vt:lpstr>Nesting (like group-by)</vt:lpstr>
      <vt:lpstr>Nesting (like group-by)</vt:lpstr>
      <vt:lpstr>Nesting (like group-by)</vt:lpstr>
      <vt:lpstr>Grouping and Aggregates</vt:lpstr>
      <vt:lpstr>Grouping and Aggregates</vt:lpstr>
      <vt:lpstr>Grouping and Aggregates</vt:lpstr>
      <vt:lpstr>Joins</vt:lpstr>
      <vt:lpstr>Outer Joins</vt:lpstr>
      <vt:lpstr>Ordering</vt:lpstr>
      <vt:lpstr>Multi-Value Join</vt:lpstr>
      <vt:lpstr>Multi-Value Join</vt:lpstr>
      <vt:lpstr>Behind the Scenes</vt:lpstr>
      <vt:lpstr>Flattening SQL++ Queries</vt:lpstr>
      <vt:lpstr>Flattening SQL++ Queries</vt:lpstr>
      <vt:lpstr>Flattening SQL++ Queries</vt:lpstr>
      <vt:lpstr>Flattening SQL++ Queries</vt:lpstr>
      <vt:lpstr>Flattening SQL++ Queries</vt:lpstr>
      <vt:lpstr>Flattening SQL++ Queries</vt:lpstr>
      <vt:lpstr>XML</vt:lpstr>
      <vt:lpstr>XML</vt:lpstr>
      <vt:lpstr>XML</vt:lpstr>
      <vt:lpstr>XML</vt:lpstr>
      <vt:lpstr>XML Attributes</vt:lpstr>
      <vt:lpstr>Document Type Definitions (DTD)</vt:lpstr>
      <vt:lpstr>DDT example</vt:lpstr>
      <vt:lpstr>DDT example</vt:lpstr>
      <vt:lpstr>Querying XML Data</vt:lpstr>
      <vt:lpstr>Semistructured Data Model</vt:lpstr>
      <vt:lpstr>Conclusions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09:</dc:title>
  <dc:creator>Dan</dc:creator>
  <cp:lastModifiedBy>Mark B. Friedman Friedman</cp:lastModifiedBy>
  <cp:revision>940</cp:revision>
  <cp:lastPrinted>2015-02-07T03:19:31Z</cp:lastPrinted>
  <dcterms:created xsi:type="dcterms:W3CDTF">2011-10-26T23:25:59Z</dcterms:created>
  <dcterms:modified xsi:type="dcterms:W3CDTF">2019-03-04T20:32:16Z</dcterms:modified>
</cp:coreProperties>
</file>